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3"/>
  </p:notesMasterIdLst>
  <p:sldIdLst>
    <p:sldId id="325" r:id="rId5"/>
    <p:sldId id="326" r:id="rId6"/>
    <p:sldId id="327" r:id="rId7"/>
    <p:sldId id="328" r:id="rId8"/>
    <p:sldId id="330" r:id="rId9"/>
    <p:sldId id="329" r:id="rId10"/>
    <p:sldId id="331" r:id="rId11"/>
    <p:sldId id="332" r:id="rId12"/>
    <p:sldId id="333" r:id="rId13"/>
    <p:sldId id="334" r:id="rId14"/>
    <p:sldId id="335" r:id="rId15"/>
    <p:sldId id="336" r:id="rId16"/>
    <p:sldId id="337" r:id="rId17"/>
    <p:sldId id="338" r:id="rId18"/>
    <p:sldId id="339" r:id="rId19"/>
    <p:sldId id="340" r:id="rId20"/>
    <p:sldId id="342" r:id="rId21"/>
    <p:sldId id="341" r:id="rId22"/>
    <p:sldId id="343" r:id="rId23"/>
    <p:sldId id="344" r:id="rId24"/>
    <p:sldId id="345" r:id="rId25"/>
    <p:sldId id="346" r:id="rId26"/>
    <p:sldId id="347" r:id="rId27"/>
    <p:sldId id="348" r:id="rId28"/>
    <p:sldId id="349" r:id="rId29"/>
    <p:sldId id="350" r:id="rId30"/>
    <p:sldId id="351" r:id="rId31"/>
    <p:sldId id="35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60"/>
  </p:normalViewPr>
  <p:slideViewPr>
    <p:cSldViewPr snapToGrid="0">
      <p:cViewPr varScale="1">
        <p:scale>
          <a:sx n="111" d="100"/>
          <a:sy n="111"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5/24/2020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5/24/2020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5/24/2020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5/24/2020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5/24/2020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138023" y="1795849"/>
            <a:ext cx="4181126" cy="3114818"/>
          </a:xfrm>
        </p:spPr>
        <p:txBody>
          <a:bodyPr>
            <a:normAutofit/>
          </a:bodyPr>
          <a:lstStyle/>
          <a:p>
            <a:pPr algn="ctr"/>
            <a:r>
              <a:rPr lang="en-US" sz="4000" b="1" u="sng" dirty="0">
                <a:solidFill>
                  <a:srgbClr val="FEFFFF"/>
                </a:solidFill>
                <a:latin typeface="Times New Roman" panose="02020603050405020304" pitchFamily="18" charset="0"/>
                <a:cs typeface="Times New Roman" panose="02020603050405020304" pitchFamily="18" charset="0"/>
              </a:rPr>
              <a:t>House Price Prediction</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155712" y="5132717"/>
            <a:ext cx="4562937" cy="600943"/>
          </a:xfrm>
        </p:spPr>
        <p:txBody>
          <a:bodyPr anchor="ctr">
            <a:normAutofit/>
          </a:bodyPr>
          <a:lstStyle/>
          <a:p>
            <a:pPr algn="ctr"/>
            <a:r>
              <a:rPr lang="en-US" u="sng" dirty="0">
                <a:solidFill>
                  <a:srgbClr val="FEFFFF"/>
                </a:solidFill>
                <a:latin typeface="Times New Roman" panose="02020603050405020304" pitchFamily="18" charset="0"/>
                <a:cs typeface="Times New Roman" panose="02020603050405020304" pitchFamily="18" charset="0"/>
              </a:rPr>
              <a:t>Submitted By : Vaibhav Khera (356) </a:t>
            </a:r>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5797-B150-4EDD-82DD-11A9F62E7346}"/>
              </a:ext>
            </a:extLst>
          </p:cNvPr>
          <p:cNvSpPr>
            <a:spLocks noGrp="1"/>
          </p:cNvSpPr>
          <p:nvPr>
            <p:ph type="title"/>
          </p:nvPr>
        </p:nvSpPr>
        <p:spPr>
          <a:xfrm>
            <a:off x="1640155" y="541609"/>
            <a:ext cx="8911687" cy="1280890"/>
          </a:xfrm>
        </p:spPr>
        <p:txBody>
          <a:bodyPr/>
          <a:lstStyle/>
          <a:p>
            <a:r>
              <a:rPr lang="en-US" b="1" dirty="0">
                <a:latin typeface="Times New Roman" panose="02020603050405020304" pitchFamily="18" charset="0"/>
                <a:cs typeface="Times New Roman" panose="02020603050405020304" pitchFamily="18" charset="0"/>
              </a:rPr>
              <a:t>Dataset</a:t>
            </a:r>
            <a:br>
              <a:rPr lang="en-US" dirty="0"/>
            </a:br>
            <a:endParaRPr lang="en-IN" dirty="0"/>
          </a:p>
        </p:txBody>
      </p:sp>
      <p:pic>
        <p:nvPicPr>
          <p:cNvPr id="4" name="Picture 3">
            <a:extLst>
              <a:ext uri="{FF2B5EF4-FFF2-40B4-BE49-F238E27FC236}">
                <a16:creationId xmlns:a16="http://schemas.microsoft.com/office/drawing/2014/main" id="{58A18B7D-904F-440D-8E6A-DA1BFA781A58}"/>
              </a:ext>
            </a:extLst>
          </p:cNvPr>
          <p:cNvPicPr>
            <a:picLocks noChangeAspect="1"/>
          </p:cNvPicPr>
          <p:nvPr/>
        </p:nvPicPr>
        <p:blipFill>
          <a:blip r:embed="rId2"/>
          <a:stretch>
            <a:fillRect/>
          </a:stretch>
        </p:blipFill>
        <p:spPr>
          <a:xfrm>
            <a:off x="983411" y="1182054"/>
            <a:ext cx="10674357" cy="5295966"/>
          </a:xfrm>
          <a:prstGeom prst="rect">
            <a:avLst/>
          </a:prstGeom>
        </p:spPr>
      </p:pic>
      <p:sp>
        <p:nvSpPr>
          <p:cNvPr id="3" name="Rectangle 2">
            <a:extLst>
              <a:ext uri="{FF2B5EF4-FFF2-40B4-BE49-F238E27FC236}">
                <a16:creationId xmlns:a16="http://schemas.microsoft.com/office/drawing/2014/main" id="{D49122FC-63FE-43A4-BA7F-A0E7C70D1F00}"/>
              </a:ext>
            </a:extLst>
          </p:cNvPr>
          <p:cNvSpPr/>
          <p:nvPr/>
        </p:nvSpPr>
        <p:spPr>
          <a:xfrm>
            <a:off x="4544036" y="6470444"/>
            <a:ext cx="3103926" cy="338554"/>
          </a:xfrm>
          <a:prstGeom prst="rect">
            <a:avLst/>
          </a:prstGeom>
        </p:spPr>
        <p:txBody>
          <a:bodyPr wrap="square">
            <a:spAutoFit/>
          </a:bodyPr>
          <a:lstStyle/>
          <a:p>
            <a:r>
              <a:rPr lang="en-US" sz="1600" dirty="0">
                <a:solidFill>
                  <a:prstClr val="black">
                    <a:lumMod val="85000"/>
                    <a:lumOff val="15000"/>
                  </a:prstClr>
                </a:solidFill>
                <a:ea typeface="+mj-ea"/>
                <a:cs typeface="+mj-cs"/>
              </a:rPr>
              <a:t>Fig-03: Example of Dataset</a:t>
            </a:r>
            <a:endParaRPr lang="en-US" sz="1600" dirty="0"/>
          </a:p>
        </p:txBody>
      </p:sp>
    </p:spTree>
    <p:extLst>
      <p:ext uri="{BB962C8B-B14F-4D97-AF65-F5344CB8AC3E}">
        <p14:creationId xmlns:p14="http://schemas.microsoft.com/office/powerpoint/2010/main" val="92669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94B7CE-F4FE-4C1A-9C90-E1296E39C9A4}"/>
              </a:ext>
            </a:extLst>
          </p:cNvPr>
          <p:cNvSpPr>
            <a:spLocks noGrp="1"/>
          </p:cNvSpPr>
          <p:nvPr>
            <p:ph idx="1"/>
          </p:nvPr>
        </p:nvSpPr>
        <p:spPr>
          <a:xfrm>
            <a:off x="639311" y="1200261"/>
            <a:ext cx="11118850" cy="5554222"/>
          </a:xfrm>
        </p:spPr>
        <p:txBody>
          <a:bodyPr/>
          <a:lstStyle/>
          <a:p>
            <a:r>
              <a:rPr lang="en-IN" dirty="0">
                <a:solidFill>
                  <a:schemeClr val="tx1"/>
                </a:solidFill>
                <a:latin typeface="Times New Roman" panose="02020603050405020304" pitchFamily="18" charset="0"/>
                <a:cs typeface="Times New Roman" panose="02020603050405020304" pitchFamily="18" charset="0"/>
              </a:rPr>
              <a:t>Out of all the information available to us, we have identiﬁed relevant features to be used in our prediction model, as we believe these variables contribute to the price of a house</a:t>
            </a:r>
            <a:r>
              <a:rPr lang="en-IN" b="1" u="sng" dirty="0">
                <a:solidFill>
                  <a:schemeClr val="tx1"/>
                </a:solidFill>
                <a:latin typeface="Times New Roman" panose="02020603050405020304" pitchFamily="18" charset="0"/>
                <a:cs typeface="Times New Roman" panose="02020603050405020304" pitchFamily="18" charset="0"/>
              </a:rPr>
              <a:t>.</a:t>
            </a:r>
          </a:p>
        </p:txBody>
      </p:sp>
      <p:graphicFrame>
        <p:nvGraphicFramePr>
          <p:cNvPr id="5" name="Table 4">
            <a:extLst>
              <a:ext uri="{FF2B5EF4-FFF2-40B4-BE49-F238E27FC236}">
                <a16:creationId xmlns:a16="http://schemas.microsoft.com/office/drawing/2014/main" id="{136D1E07-DC95-4897-B0A7-B413B063E401}"/>
              </a:ext>
            </a:extLst>
          </p:cNvPr>
          <p:cNvGraphicFramePr>
            <a:graphicFrameLocks noGrp="1"/>
          </p:cNvGraphicFramePr>
          <p:nvPr>
            <p:extLst>
              <p:ext uri="{D42A27DB-BD31-4B8C-83A1-F6EECF244321}">
                <p14:modId xmlns:p14="http://schemas.microsoft.com/office/powerpoint/2010/main" val="1032967757"/>
              </p:ext>
            </p:extLst>
          </p:nvPr>
        </p:nvGraphicFramePr>
        <p:xfrm>
          <a:off x="2567031" y="1832369"/>
          <a:ext cx="6323874" cy="4493560"/>
        </p:xfrm>
        <a:graphic>
          <a:graphicData uri="http://schemas.openxmlformats.org/drawingml/2006/table">
            <a:tbl>
              <a:tblPr>
                <a:tableStyleId>{5C22544A-7EE6-4342-B048-85BDC9FD1C3A}</a:tableStyleId>
              </a:tblPr>
              <a:tblGrid>
                <a:gridCol w="3045016">
                  <a:extLst>
                    <a:ext uri="{9D8B030D-6E8A-4147-A177-3AD203B41FA5}">
                      <a16:colId xmlns:a16="http://schemas.microsoft.com/office/drawing/2014/main" val="3800756422"/>
                    </a:ext>
                  </a:extLst>
                </a:gridCol>
                <a:gridCol w="3278858">
                  <a:extLst>
                    <a:ext uri="{9D8B030D-6E8A-4147-A177-3AD203B41FA5}">
                      <a16:colId xmlns:a16="http://schemas.microsoft.com/office/drawing/2014/main" val="1567608806"/>
                    </a:ext>
                  </a:extLst>
                </a:gridCol>
              </a:tblGrid>
              <a:tr h="264777">
                <a:tc>
                  <a:txBody>
                    <a:bodyPr/>
                    <a:lstStyle/>
                    <a:p>
                      <a:pPr marL="457200" indent="-6350" algn="l">
                        <a:lnSpc>
                          <a:spcPct val="103000"/>
                        </a:lnSpc>
                        <a:spcAft>
                          <a:spcPts val="0"/>
                        </a:spcAft>
                      </a:pPr>
                      <a:r>
                        <a:rPr lang="en-IN" sz="1000" dirty="0">
                          <a:solidFill>
                            <a:schemeClr val="tx1"/>
                          </a:solidFill>
                          <a:effectLst/>
                          <a:latin typeface="Times New Roman" panose="02020603050405020304" pitchFamily="18" charset="0"/>
                          <a:cs typeface="Times New Roman" panose="02020603050405020304" pitchFamily="18" charset="0"/>
                        </a:rPr>
                        <a:t>Independent Variables</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60" marR="36260" marT="0" marB="0"/>
                </a:tc>
                <a:tc>
                  <a:txBody>
                    <a:bodyPr/>
                    <a:lstStyle/>
                    <a:p>
                      <a:pPr marL="457200" indent="-6350" algn="l">
                        <a:lnSpc>
                          <a:spcPct val="103000"/>
                        </a:lnSpc>
                        <a:spcAft>
                          <a:spcPts val="20"/>
                        </a:spcAft>
                      </a:pPr>
                      <a:r>
                        <a:rPr lang="en-IN" sz="1000" dirty="0">
                          <a:solidFill>
                            <a:schemeClr val="tx1"/>
                          </a:solidFill>
                          <a:effectLst/>
                          <a:latin typeface="Times New Roman" panose="02020603050405020304" pitchFamily="18" charset="0"/>
                          <a:cs typeface="Times New Roman" panose="02020603050405020304" pitchFamily="18" charset="0"/>
                        </a:rPr>
                        <a:t>Dependent Variable</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60" marR="36260" marT="0" marB="0"/>
                </a:tc>
                <a:extLst>
                  <a:ext uri="{0D108BD9-81ED-4DB2-BD59-A6C34878D82A}">
                    <a16:rowId xmlns:a16="http://schemas.microsoft.com/office/drawing/2014/main" val="2169042518"/>
                  </a:ext>
                </a:extLst>
              </a:tr>
              <a:tr h="4064752">
                <a:tc>
                  <a:txBody>
                    <a:bodyPr/>
                    <a:lstStyle/>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lotsize</a:t>
                      </a:r>
                      <a:r>
                        <a:rPr lang="en-IN" sz="1000" dirty="0">
                          <a:solidFill>
                            <a:schemeClr val="tx1"/>
                          </a:solidFill>
                          <a:effectLst/>
                          <a:latin typeface="Times New Roman" panose="02020603050405020304" pitchFamily="18" charset="0"/>
                          <a:cs typeface="Times New Roman" panose="02020603050405020304" pitchFamily="18" charset="0"/>
                        </a:rPr>
                        <a:t> (in Sq. Metres)</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bedrooms (No. of bedrooms -1, 2,3..)</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bathrms</a:t>
                      </a:r>
                      <a:r>
                        <a:rPr lang="en-IN" sz="1000" dirty="0">
                          <a:solidFill>
                            <a:schemeClr val="tx1"/>
                          </a:solidFill>
                          <a:effectLst/>
                          <a:latin typeface="Times New Roman" panose="02020603050405020304" pitchFamily="18" charset="0"/>
                          <a:cs typeface="Times New Roman" panose="02020603050405020304" pitchFamily="18" charset="0"/>
                        </a:rPr>
                        <a:t> (No. of bathrooms -1, 2,..)</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stories (Categorial values like </a:t>
                      </a:r>
                      <a:r>
                        <a:rPr lang="en-IN" sz="1000" dirty="0" err="1">
                          <a:solidFill>
                            <a:schemeClr val="tx1"/>
                          </a:solidFill>
                          <a:effectLst/>
                          <a:latin typeface="Times New Roman" panose="02020603050405020304" pitchFamily="18" charset="0"/>
                          <a:cs typeface="Times New Roman" panose="02020603050405020304" pitchFamily="18" charset="0"/>
                        </a:rPr>
                        <a:t>One,Two,Three</a:t>
                      </a:r>
                      <a:r>
                        <a:rPr lang="en-IN" sz="1000" dirty="0">
                          <a:solidFill>
                            <a:schemeClr val="tx1"/>
                          </a:solidFill>
                          <a:effectLst/>
                          <a:latin typeface="Times New Roman" panose="02020603050405020304" pitchFamily="18" charset="0"/>
                          <a:cs typeface="Times New Roman" panose="02020603050405020304" pitchFamily="18" charset="0"/>
                        </a:rPr>
                        <a:t>..)</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driveway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recroom</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fullbase</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gashw</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airco</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garagepl</a:t>
                      </a:r>
                      <a:r>
                        <a:rPr lang="en-IN" sz="1000" dirty="0">
                          <a:solidFill>
                            <a:schemeClr val="tx1"/>
                          </a:solidFill>
                          <a:effectLst/>
                          <a:latin typeface="Times New Roman" panose="02020603050405020304" pitchFamily="18" charset="0"/>
                          <a:cs typeface="Times New Roman" panose="02020603050405020304" pitchFamily="18" charset="0"/>
                        </a:rPr>
                        <a:t> (No. of garage place -0,1, 2)</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prefarea</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60" marR="36260" marT="0" marB="0"/>
                </a:tc>
                <a:tc>
                  <a:txBody>
                    <a:bodyPr/>
                    <a:lstStyle/>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price (in USD)</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20"/>
                        </a:spcAft>
                      </a:pPr>
                      <a:r>
                        <a:rPr lang="en-IN" sz="1000" dirty="0">
                          <a:effectLst/>
                          <a:latin typeface="Times New Roman" panose="02020603050405020304" pitchFamily="18" charset="0"/>
                          <a:cs typeface="Times New Roman" panose="02020603050405020304" pitchFamily="18" charset="0"/>
                        </a:rPr>
                        <a:t> </a:t>
                      </a:r>
                      <a:endParaRPr lang="en-IN"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60" marR="36260" marT="0" marB="0"/>
                </a:tc>
                <a:extLst>
                  <a:ext uri="{0D108BD9-81ED-4DB2-BD59-A6C34878D82A}">
                    <a16:rowId xmlns:a16="http://schemas.microsoft.com/office/drawing/2014/main" val="607901572"/>
                  </a:ext>
                </a:extLst>
              </a:tr>
            </a:tbl>
          </a:graphicData>
        </a:graphic>
      </p:graphicFrame>
      <p:sp>
        <p:nvSpPr>
          <p:cNvPr id="2" name="Rectangle 1">
            <a:extLst>
              <a:ext uri="{FF2B5EF4-FFF2-40B4-BE49-F238E27FC236}">
                <a16:creationId xmlns:a16="http://schemas.microsoft.com/office/drawing/2014/main" id="{AA6B533A-26B5-4C7F-98A2-811B6E322420}"/>
              </a:ext>
            </a:extLst>
          </p:cNvPr>
          <p:cNvSpPr/>
          <p:nvPr/>
        </p:nvSpPr>
        <p:spPr>
          <a:xfrm>
            <a:off x="3322638" y="6292445"/>
            <a:ext cx="458882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Table-01: Dependent And Independent Variable</a:t>
            </a:r>
          </a:p>
        </p:txBody>
      </p:sp>
      <p:sp>
        <p:nvSpPr>
          <p:cNvPr id="3" name="TextBox 2">
            <a:extLst>
              <a:ext uri="{FF2B5EF4-FFF2-40B4-BE49-F238E27FC236}">
                <a16:creationId xmlns:a16="http://schemas.microsoft.com/office/drawing/2014/main" id="{625F89C0-A6E9-4844-A26C-B739DDF8BD8F}"/>
              </a:ext>
            </a:extLst>
          </p:cNvPr>
          <p:cNvSpPr txBox="1"/>
          <p:nvPr/>
        </p:nvSpPr>
        <p:spPr>
          <a:xfrm>
            <a:off x="1592602" y="553930"/>
            <a:ext cx="827273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Dependent and Independent variables</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9052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9D01-6A3D-4016-A1BC-DA90D21B54ED}"/>
              </a:ext>
            </a:extLst>
          </p:cNvPr>
          <p:cNvSpPr>
            <a:spLocks noGrp="1"/>
          </p:cNvSpPr>
          <p:nvPr>
            <p:ph type="title"/>
          </p:nvPr>
        </p:nvSpPr>
        <p:spPr>
          <a:xfrm>
            <a:off x="1640156" y="615483"/>
            <a:ext cx="8911687" cy="1280890"/>
          </a:xfrm>
        </p:spPr>
        <p:txBody>
          <a:bodyPr/>
          <a:lstStyle/>
          <a:p>
            <a:r>
              <a:rPr lang="en-IN" b="1" dirty="0">
                <a:latin typeface="Times New Roman" panose="02020603050405020304" pitchFamily="18" charset="0"/>
                <a:cs typeface="Times New Roman" panose="02020603050405020304" pitchFamily="18" charset="0"/>
              </a:rPr>
              <a:t>Data Description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763641-C1DB-4611-9B4C-3FA8BF268AE9}"/>
              </a:ext>
            </a:extLst>
          </p:cNvPr>
          <p:cNvSpPr>
            <a:spLocks noGrp="1"/>
          </p:cNvSpPr>
          <p:nvPr>
            <p:ph idx="1"/>
          </p:nvPr>
        </p:nvSpPr>
        <p:spPr>
          <a:xfrm>
            <a:off x="527497" y="1365849"/>
            <a:ext cx="11264811" cy="5190226"/>
          </a:xfrm>
        </p:spPr>
        <p:txBody>
          <a:bodyPr/>
          <a:lstStyle/>
          <a:p>
            <a:r>
              <a:rPr lang="en-IN" sz="2000" dirty="0">
                <a:solidFill>
                  <a:schemeClr val="tx1"/>
                </a:solidFill>
                <a:latin typeface="Times New Roman" panose="02020603050405020304" pitchFamily="18" charset="0"/>
                <a:cs typeface="Times New Roman" panose="02020603050405020304" pitchFamily="18" charset="0"/>
              </a:rPr>
              <a:t>In this dataset, there are 546 rows and 12 columns. The columns contain the factors on which the price of the house depends. </a:t>
            </a:r>
          </a:p>
          <a:p>
            <a:r>
              <a:rPr lang="en-IN" sz="2000" dirty="0">
                <a:solidFill>
                  <a:schemeClr val="tx1"/>
                </a:solidFill>
                <a:latin typeface="Times New Roman" panose="02020603050405020304" pitchFamily="18" charset="0"/>
                <a:cs typeface="Times New Roman" panose="02020603050405020304" pitchFamily="18" charset="0"/>
              </a:rPr>
              <a:t>Some columns contain numeric values while others contain binary categorical values and thus, needs to be converted into numerical characters to evaluate the dataset, as the regression techniques only work on numerical data.</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     Columns with Numerical and Binary Data</a:t>
            </a:r>
          </a:p>
          <a:p>
            <a:pPr marL="0" indent="0">
              <a:buNone/>
            </a:pPr>
            <a:endParaRPr lang="en-IN" dirty="0">
              <a:solidFill>
                <a:schemeClr val="tx1"/>
              </a:solidFill>
            </a:endParaRPr>
          </a:p>
        </p:txBody>
      </p:sp>
      <p:graphicFrame>
        <p:nvGraphicFramePr>
          <p:cNvPr id="6" name="Table 5">
            <a:extLst>
              <a:ext uri="{FF2B5EF4-FFF2-40B4-BE49-F238E27FC236}">
                <a16:creationId xmlns:a16="http://schemas.microsoft.com/office/drawing/2014/main" id="{676B78C9-CDE0-4FCD-834C-E7A273A49FEA}"/>
              </a:ext>
            </a:extLst>
          </p:cNvPr>
          <p:cNvGraphicFramePr>
            <a:graphicFrameLocks noGrp="1"/>
          </p:cNvGraphicFramePr>
          <p:nvPr>
            <p:extLst>
              <p:ext uri="{D42A27DB-BD31-4B8C-83A1-F6EECF244321}">
                <p14:modId xmlns:p14="http://schemas.microsoft.com/office/powerpoint/2010/main" val="1367303005"/>
              </p:ext>
            </p:extLst>
          </p:nvPr>
        </p:nvGraphicFramePr>
        <p:xfrm>
          <a:off x="2535980" y="3541402"/>
          <a:ext cx="7120037" cy="2885803"/>
        </p:xfrm>
        <a:graphic>
          <a:graphicData uri="http://schemas.openxmlformats.org/drawingml/2006/table">
            <a:tbl>
              <a:tblPr>
                <a:tableStyleId>{5C22544A-7EE6-4342-B048-85BDC9FD1C3A}</a:tableStyleId>
              </a:tblPr>
              <a:tblGrid>
                <a:gridCol w="3476710">
                  <a:extLst>
                    <a:ext uri="{9D8B030D-6E8A-4147-A177-3AD203B41FA5}">
                      <a16:colId xmlns:a16="http://schemas.microsoft.com/office/drawing/2014/main" val="699030356"/>
                    </a:ext>
                  </a:extLst>
                </a:gridCol>
                <a:gridCol w="3643327">
                  <a:extLst>
                    <a:ext uri="{9D8B030D-6E8A-4147-A177-3AD203B41FA5}">
                      <a16:colId xmlns:a16="http://schemas.microsoft.com/office/drawing/2014/main" val="2336840372"/>
                    </a:ext>
                  </a:extLst>
                </a:gridCol>
              </a:tblGrid>
              <a:tr h="245594">
                <a:tc>
                  <a:txBody>
                    <a:bodyPr/>
                    <a:lstStyle/>
                    <a:p>
                      <a:pPr marL="457200" indent="-6350" algn="l">
                        <a:lnSpc>
                          <a:spcPct val="103000"/>
                        </a:lnSpc>
                        <a:spcAft>
                          <a:spcPts val="0"/>
                        </a:spcAft>
                      </a:pPr>
                      <a:r>
                        <a:rPr lang="en-IN" sz="1000" dirty="0">
                          <a:solidFill>
                            <a:schemeClr val="tx1"/>
                          </a:solidFill>
                          <a:effectLst/>
                          <a:latin typeface="Times New Roman" panose="02020603050405020304" pitchFamily="18" charset="0"/>
                          <a:cs typeface="Times New Roman" panose="02020603050405020304" pitchFamily="18" charset="0"/>
                        </a:rPr>
                        <a:t>Numerical Data</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47" marR="64247" marT="0" marB="0"/>
                </a:tc>
                <a:tc>
                  <a:txBody>
                    <a:bodyPr/>
                    <a:lstStyle/>
                    <a:p>
                      <a:pPr marL="457200" indent="-6350" algn="l">
                        <a:lnSpc>
                          <a:spcPct val="103000"/>
                        </a:lnSpc>
                        <a:spcAft>
                          <a:spcPts val="20"/>
                        </a:spcAft>
                      </a:pPr>
                      <a:r>
                        <a:rPr lang="en-IN" sz="1000" dirty="0">
                          <a:solidFill>
                            <a:schemeClr val="tx1"/>
                          </a:solidFill>
                          <a:effectLst/>
                          <a:latin typeface="Times New Roman" panose="02020603050405020304" pitchFamily="18" charset="0"/>
                          <a:cs typeface="Times New Roman" panose="02020603050405020304" pitchFamily="18" charset="0"/>
                        </a:rPr>
                        <a:t>Binary Data</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47" marR="64247" marT="0" marB="0"/>
                </a:tc>
                <a:extLst>
                  <a:ext uri="{0D108BD9-81ED-4DB2-BD59-A6C34878D82A}">
                    <a16:rowId xmlns:a16="http://schemas.microsoft.com/office/drawing/2014/main" val="5428748"/>
                  </a:ext>
                </a:extLst>
              </a:tr>
              <a:tr h="2640209">
                <a:tc>
                  <a:txBody>
                    <a:bodyPr/>
                    <a:lstStyle/>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price (in USD)</a:t>
                      </a:r>
                    </a:p>
                    <a:p>
                      <a:pPr marL="0" lvl="0" indent="0" algn="l">
                        <a:lnSpc>
                          <a:spcPct val="103000"/>
                        </a:lnSpc>
                        <a:spcAft>
                          <a:spcPts val="0"/>
                        </a:spcAft>
                        <a:buFont typeface="Symbol" panose="05050102010706020507" pitchFamily="18" charset="2"/>
                        <a:buNone/>
                      </a:pP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lotsize</a:t>
                      </a:r>
                      <a:r>
                        <a:rPr lang="en-IN" sz="1000" dirty="0">
                          <a:solidFill>
                            <a:schemeClr val="tx1"/>
                          </a:solidFill>
                          <a:effectLst/>
                          <a:latin typeface="Times New Roman" panose="02020603050405020304" pitchFamily="18" charset="0"/>
                          <a:cs typeface="Times New Roman" panose="02020603050405020304" pitchFamily="18" charset="0"/>
                        </a:rPr>
                        <a:t> (in Sq. Metres)</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bedrooms (No. of bedrooms -1, 2,3..)</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bathrms</a:t>
                      </a:r>
                      <a:r>
                        <a:rPr lang="en-IN" sz="1000" dirty="0">
                          <a:solidFill>
                            <a:schemeClr val="tx1"/>
                          </a:solidFill>
                          <a:effectLst/>
                          <a:latin typeface="Times New Roman" panose="02020603050405020304" pitchFamily="18" charset="0"/>
                          <a:cs typeface="Times New Roman" panose="02020603050405020304" pitchFamily="18" charset="0"/>
                        </a:rPr>
                        <a:t> (No. of bathrooms -1, 2,..)</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garagepl</a:t>
                      </a:r>
                      <a:r>
                        <a:rPr lang="en-IN" sz="1000" dirty="0">
                          <a:solidFill>
                            <a:schemeClr val="tx1"/>
                          </a:solidFill>
                          <a:effectLst/>
                          <a:latin typeface="Times New Roman" panose="02020603050405020304" pitchFamily="18" charset="0"/>
                          <a:cs typeface="Times New Roman" panose="02020603050405020304" pitchFamily="18" charset="0"/>
                        </a:rPr>
                        <a:t> (No. of garage place -0,1, 2)</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dirty="0">
                          <a:effectLst/>
                        </a:rPr>
                        <a:t> </a:t>
                      </a:r>
                      <a:endParaRPr lang="en-IN"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47" marR="64247" marT="0" marB="0"/>
                </a:tc>
                <a:tc>
                  <a:txBody>
                    <a:bodyPr/>
                    <a:lstStyle/>
                    <a:p>
                      <a:pPr marL="457200" indent="-6350" algn="l">
                        <a:lnSpc>
                          <a:spcPct val="103000"/>
                        </a:lnSpc>
                        <a:spcAft>
                          <a:spcPts val="0"/>
                        </a:spcAft>
                      </a:pPr>
                      <a:r>
                        <a:rPr lang="en-IN" sz="1000" u="none" strike="noStrike" dirty="0">
                          <a:effectLst/>
                        </a:rPr>
                        <a:t> </a:t>
                      </a:r>
                      <a:endParaRPr lang="en-IN" sz="1000" dirty="0">
                        <a:effectLst/>
                      </a:endParaRPr>
                    </a:p>
                    <a:p>
                      <a:pPr marL="342900" lvl="0" indent="-342900" algn="l">
                        <a:lnSpc>
                          <a:spcPct val="103000"/>
                        </a:lnSpc>
                        <a:spcAft>
                          <a:spcPts val="0"/>
                        </a:spcAft>
                        <a:buFont typeface="Symbol" panose="05050102010706020507" pitchFamily="18" charset="2"/>
                        <a:buChar char=""/>
                      </a:pPr>
                      <a:r>
                        <a:rPr lang="en-IN" sz="1000" dirty="0">
                          <a:solidFill>
                            <a:schemeClr val="tx1"/>
                          </a:solidFill>
                          <a:effectLst/>
                          <a:latin typeface="Times New Roman" panose="02020603050405020304" pitchFamily="18" charset="0"/>
                          <a:cs typeface="Times New Roman" panose="02020603050405020304" pitchFamily="18" charset="0"/>
                        </a:rPr>
                        <a:t>driveway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recroom</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fullbase</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gashw</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just">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457200" indent="-6350" algn="l">
                        <a:lnSpc>
                          <a:spcPct val="103000"/>
                        </a:lnSpc>
                        <a:spcAft>
                          <a:spcPts val="0"/>
                        </a:spcAft>
                      </a:pPr>
                      <a:r>
                        <a:rPr lang="en-IN" sz="1000" u="none" strike="noStrike"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cs typeface="Times New Roman" panose="02020603050405020304" pitchFamily="18" charset="0"/>
                      </a:endParaRP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airco</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0"/>
                        </a:spcAft>
                      </a:pPr>
                      <a:r>
                        <a:rPr lang="en-IN" sz="1000" dirty="0">
                          <a:solidFill>
                            <a:schemeClr val="tx1"/>
                          </a:solidFill>
                          <a:effectLst/>
                          <a:latin typeface="Times New Roman" panose="02020603050405020304" pitchFamily="18" charset="0"/>
                          <a:cs typeface="Times New Roman" panose="02020603050405020304" pitchFamily="18" charset="0"/>
                        </a:rPr>
                        <a:t> </a:t>
                      </a:r>
                    </a:p>
                    <a:p>
                      <a:pPr marL="342900" lvl="0" indent="-342900" algn="l">
                        <a:lnSpc>
                          <a:spcPct val="103000"/>
                        </a:lnSpc>
                        <a:spcAft>
                          <a:spcPts val="0"/>
                        </a:spcAft>
                        <a:buFont typeface="Symbol" panose="05050102010706020507" pitchFamily="18" charset="2"/>
                        <a:buChar char=""/>
                      </a:pPr>
                      <a:r>
                        <a:rPr lang="en-IN" sz="1000" dirty="0" err="1">
                          <a:solidFill>
                            <a:schemeClr val="tx1"/>
                          </a:solidFill>
                          <a:effectLst/>
                          <a:latin typeface="Times New Roman" panose="02020603050405020304" pitchFamily="18" charset="0"/>
                          <a:cs typeface="Times New Roman" panose="02020603050405020304" pitchFamily="18" charset="0"/>
                        </a:rPr>
                        <a:t>prefarea</a:t>
                      </a:r>
                      <a:r>
                        <a:rPr lang="en-IN" sz="1000" dirty="0">
                          <a:solidFill>
                            <a:schemeClr val="tx1"/>
                          </a:solidFill>
                          <a:effectLst/>
                          <a:latin typeface="Times New Roman" panose="02020603050405020304" pitchFamily="18" charset="0"/>
                          <a:cs typeface="Times New Roman" panose="02020603050405020304" pitchFamily="18" charset="0"/>
                        </a:rPr>
                        <a:t> (Binary Categorical values like yes/no)</a:t>
                      </a:r>
                    </a:p>
                    <a:p>
                      <a:pPr marL="457200" indent="-6350" algn="l">
                        <a:lnSpc>
                          <a:spcPct val="103000"/>
                        </a:lnSpc>
                        <a:spcAft>
                          <a:spcPts val="20"/>
                        </a:spcAft>
                      </a:pPr>
                      <a:r>
                        <a:rPr lang="en-IN" sz="1000" dirty="0">
                          <a:solidFill>
                            <a:schemeClr val="tx1"/>
                          </a:solidFill>
                          <a:effectLst/>
                          <a:latin typeface="Times New Roman" panose="02020603050405020304" pitchFamily="18" charset="0"/>
                          <a:cs typeface="Times New Roman" panose="02020603050405020304" pitchFamily="18" charset="0"/>
                        </a:rPr>
                        <a:t> </a:t>
                      </a:r>
                      <a:endParaRPr lang="en-IN" sz="1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47" marR="64247" marT="0" marB="0"/>
                </a:tc>
                <a:extLst>
                  <a:ext uri="{0D108BD9-81ED-4DB2-BD59-A6C34878D82A}">
                    <a16:rowId xmlns:a16="http://schemas.microsoft.com/office/drawing/2014/main" val="3651786824"/>
                  </a:ext>
                </a:extLst>
              </a:tr>
            </a:tbl>
          </a:graphicData>
        </a:graphic>
      </p:graphicFrame>
      <p:sp>
        <p:nvSpPr>
          <p:cNvPr id="4" name="Rectangle 3">
            <a:extLst>
              <a:ext uri="{FF2B5EF4-FFF2-40B4-BE49-F238E27FC236}">
                <a16:creationId xmlns:a16="http://schemas.microsoft.com/office/drawing/2014/main" id="{C99F4891-0F96-4581-BA6E-B06BEBD0B001}"/>
              </a:ext>
            </a:extLst>
          </p:cNvPr>
          <p:cNvSpPr/>
          <p:nvPr/>
        </p:nvSpPr>
        <p:spPr>
          <a:xfrm>
            <a:off x="4082167" y="6371409"/>
            <a:ext cx="372089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Table-02: Numerical And Binary Data</a:t>
            </a:r>
          </a:p>
        </p:txBody>
      </p:sp>
    </p:spTree>
    <p:extLst>
      <p:ext uri="{BB962C8B-B14F-4D97-AF65-F5344CB8AC3E}">
        <p14:creationId xmlns:p14="http://schemas.microsoft.com/office/powerpoint/2010/main" val="249102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3C94-9EC6-46C4-BA05-4436102B669D}"/>
              </a:ext>
            </a:extLst>
          </p:cNvPr>
          <p:cNvSpPr>
            <a:spLocks noGrp="1"/>
          </p:cNvSpPr>
          <p:nvPr>
            <p:ph type="title"/>
          </p:nvPr>
        </p:nvSpPr>
        <p:spPr>
          <a:xfrm>
            <a:off x="1640156" y="589605"/>
            <a:ext cx="8911687" cy="1280890"/>
          </a:xfrm>
        </p:spPr>
        <p:txBody>
          <a:bodyPr/>
          <a:lstStyle/>
          <a:p>
            <a:r>
              <a:rPr lang="en-IN" b="1" dirty="0">
                <a:latin typeface="Times New Roman" panose="02020603050405020304" pitchFamily="18" charset="0"/>
                <a:cs typeface="Times New Roman" panose="02020603050405020304" pitchFamily="18" charset="0"/>
              </a:rPr>
              <a:t>Data Visualization and Pre-processing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6F3215-46CC-4DFC-8100-F2E5CB4BB3DE}"/>
              </a:ext>
            </a:extLst>
          </p:cNvPr>
          <p:cNvSpPr>
            <a:spLocks noGrp="1"/>
          </p:cNvSpPr>
          <p:nvPr>
            <p:ph idx="1"/>
          </p:nvPr>
        </p:nvSpPr>
        <p:spPr>
          <a:xfrm>
            <a:off x="536124" y="1408981"/>
            <a:ext cx="11230305" cy="5181600"/>
          </a:xfrm>
        </p:spPr>
        <p:txBody>
          <a:bodyPr/>
          <a:lstStyle/>
          <a:p>
            <a:r>
              <a:rPr lang="en-IN" sz="2000" b="1" dirty="0">
                <a:solidFill>
                  <a:schemeClr val="tx1"/>
                </a:solidFill>
                <a:latin typeface="Times New Roman" panose="02020603050405020304" pitchFamily="18" charset="0"/>
                <a:cs typeface="Times New Roman" panose="02020603050405020304" pitchFamily="18" charset="0"/>
              </a:rPr>
              <a:t>Data Visualization </a:t>
            </a:r>
            <a:r>
              <a:rPr lang="en-IN" sz="2000" dirty="0">
                <a:solidFill>
                  <a:schemeClr val="tx1"/>
                </a:solidFill>
                <a:latin typeface="Times New Roman" panose="02020603050405020304" pitchFamily="18" charset="0"/>
                <a:cs typeface="Times New Roman" panose="02020603050405020304" pitchFamily="18" charset="0"/>
              </a:rPr>
              <a:t>and Data Analysis is the most crucial part before proceeding further  in manipulating data in a number of different ways, such as plotting it out and finding correlations or by creating a pivot table in Excel or Tableau. A pivot table lets you sort and filter data by different variables and lets you calculate the mean, maximum, minimum and standard deviation of your data.</a:t>
            </a:r>
          </a:p>
          <a:p>
            <a:pPr marL="0" indent="0">
              <a:buNone/>
            </a:pPr>
            <a:endParaRPr lang="en-IN" sz="2000" dirty="0">
              <a:solidFill>
                <a:schemeClr val="tx1"/>
              </a:solidFill>
              <a:latin typeface="Times New Roman" panose="02020603050405020304" pitchFamily="18" charset="0"/>
              <a:cs typeface="Times New Roman" panose="02020603050405020304" pitchFamily="18" charset="0"/>
            </a:endParaRPr>
          </a:p>
          <a:p>
            <a:r>
              <a:rPr lang="en-IN" sz="2000" b="1" dirty="0">
                <a:solidFill>
                  <a:schemeClr val="tx1"/>
                </a:solidFill>
                <a:latin typeface="Times New Roman" panose="02020603050405020304" pitchFamily="18" charset="0"/>
                <a:cs typeface="Times New Roman" panose="02020603050405020304" pitchFamily="18" charset="0"/>
              </a:rPr>
              <a:t>Pre-Processing</a:t>
            </a:r>
            <a:r>
              <a:rPr lang="en-IN" sz="2000" b="1" u="sng"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of data is also the essential part, in which the data is pre-processed on the selection of features which are useful and delete features which are not useful by analysing though plotting graphs and histograms. The pre-processing of data like finding mean, median, mode etc and generate new useful feature columns depending on given feature columns. Also, here is handling of missing Data</a:t>
            </a:r>
          </a:p>
          <a:p>
            <a:r>
              <a:rPr lang="en-IN" sz="2000" dirty="0">
                <a:solidFill>
                  <a:schemeClr val="tx1"/>
                </a:solidFill>
                <a:latin typeface="Times New Roman" panose="02020603050405020304" pitchFamily="18" charset="0"/>
                <a:cs typeface="Times New Roman" panose="02020603050405020304" pitchFamily="18" charset="0"/>
              </a:rPr>
              <a:t>The pre-processing of data will help in making feature columns useful which can be used in Deep learning and Machine Learning models. The main objective is to find or arrange data in such a manner that there is some pattern observed in data</a:t>
            </a:r>
          </a:p>
          <a:p>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0056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563A12-5743-4799-B212-25269AF97407}"/>
              </a:ext>
            </a:extLst>
          </p:cNvPr>
          <p:cNvPicPr>
            <a:picLocks noChangeAspect="1"/>
          </p:cNvPicPr>
          <p:nvPr/>
        </p:nvPicPr>
        <p:blipFill rotWithShape="1">
          <a:blip r:embed="rId2"/>
          <a:srcRect r="47129"/>
          <a:stretch/>
        </p:blipFill>
        <p:spPr>
          <a:xfrm>
            <a:off x="2070340" y="326298"/>
            <a:ext cx="7804030" cy="2228267"/>
          </a:xfrm>
          <a:prstGeom prst="rect">
            <a:avLst/>
          </a:prstGeom>
        </p:spPr>
      </p:pic>
      <p:sp>
        <p:nvSpPr>
          <p:cNvPr id="5" name="Rectangle 4">
            <a:extLst>
              <a:ext uri="{FF2B5EF4-FFF2-40B4-BE49-F238E27FC236}">
                <a16:creationId xmlns:a16="http://schemas.microsoft.com/office/drawing/2014/main" id="{C5B01D29-D815-4B9F-9F23-75B1AD617A66}"/>
              </a:ext>
            </a:extLst>
          </p:cNvPr>
          <p:cNvSpPr/>
          <p:nvPr/>
        </p:nvSpPr>
        <p:spPr>
          <a:xfrm>
            <a:off x="2070340" y="2554565"/>
            <a:ext cx="7804030" cy="744756"/>
          </a:xfrm>
          <a:prstGeom prst="rect">
            <a:avLst/>
          </a:prstGeom>
        </p:spPr>
        <p:txBody>
          <a:bodyPr wrap="square">
            <a:spAutoFit/>
          </a:bodyPr>
          <a:lstStyle/>
          <a:p>
            <a:pPr marL="6350" indent="-6350" algn="just">
              <a:lnSpc>
                <a:spcPct val="103000"/>
              </a:lnSpc>
              <a:spcAft>
                <a:spcPts val="20"/>
              </a:spcAft>
            </a:pPr>
            <a:r>
              <a:rPr lang="en-IN" sz="1400" dirty="0">
                <a:solidFill>
                  <a:srgbClr val="000000"/>
                </a:solidFill>
                <a:latin typeface="Times New Roman" panose="02020603050405020304" pitchFamily="18" charset="0"/>
                <a:ea typeface="Times New Roman" panose="02020603050405020304" pitchFamily="18" charset="0"/>
              </a:rPr>
              <a:t>Fig-04: Visualization of data by determining the correlation between the attributes before pre processing. Here we can see that it only contains 5 columns out of 12 as the other columns contains binary categorical values, which were ignored.</a:t>
            </a:r>
          </a:p>
        </p:txBody>
      </p:sp>
      <p:pic>
        <p:nvPicPr>
          <p:cNvPr id="6" name="Picture 5">
            <a:extLst>
              <a:ext uri="{FF2B5EF4-FFF2-40B4-BE49-F238E27FC236}">
                <a16:creationId xmlns:a16="http://schemas.microsoft.com/office/drawing/2014/main" id="{7D3CAD38-DA1C-4AA6-881C-4AA5A62F0DE1}"/>
              </a:ext>
            </a:extLst>
          </p:cNvPr>
          <p:cNvPicPr>
            <a:picLocks noChangeAspect="1"/>
          </p:cNvPicPr>
          <p:nvPr/>
        </p:nvPicPr>
        <p:blipFill>
          <a:blip r:embed="rId3"/>
          <a:stretch>
            <a:fillRect/>
          </a:stretch>
        </p:blipFill>
        <p:spPr>
          <a:xfrm>
            <a:off x="2070340" y="3643029"/>
            <a:ext cx="7804030" cy="2188793"/>
          </a:xfrm>
          <a:prstGeom prst="rect">
            <a:avLst/>
          </a:prstGeom>
        </p:spPr>
      </p:pic>
      <p:sp>
        <p:nvSpPr>
          <p:cNvPr id="7" name="Rectangle 6">
            <a:extLst>
              <a:ext uri="{FF2B5EF4-FFF2-40B4-BE49-F238E27FC236}">
                <a16:creationId xmlns:a16="http://schemas.microsoft.com/office/drawing/2014/main" id="{90920FE9-E33E-47E5-A586-1CAB7B3AA4E6}"/>
              </a:ext>
            </a:extLst>
          </p:cNvPr>
          <p:cNvSpPr/>
          <p:nvPr/>
        </p:nvSpPr>
        <p:spPr>
          <a:xfrm>
            <a:off x="2070341" y="5831822"/>
            <a:ext cx="7804029" cy="1026178"/>
          </a:xfrm>
          <a:prstGeom prst="rect">
            <a:avLst/>
          </a:prstGeom>
        </p:spPr>
        <p:txBody>
          <a:bodyPr wrap="square">
            <a:spAutoFit/>
          </a:bodyPr>
          <a:lstStyle/>
          <a:p>
            <a:pPr marL="6350" indent="-6350" algn="just">
              <a:lnSpc>
                <a:spcPct val="103000"/>
              </a:lnSpc>
              <a:spcAft>
                <a:spcPts val="20"/>
              </a:spcAft>
            </a:pPr>
            <a:r>
              <a:rPr lang="en-IN" sz="1400" dirty="0">
                <a:latin typeface="Times New Roman" panose="02020603050405020304" pitchFamily="18" charset="0"/>
                <a:ea typeface="Times New Roman" panose="02020603050405020304" pitchFamily="18" charset="0"/>
              </a:rPr>
              <a:t>Fig-05: Visualization of data after pre-processing. Now when we converted the binary categorical into numerical values and then find the correlation among the variables we get all the 12 columns instead of just 5.</a:t>
            </a:r>
          </a:p>
          <a:p>
            <a:pPr marL="6350" indent="-6350" algn="just">
              <a:lnSpc>
                <a:spcPct val="103000"/>
              </a:lnSpc>
              <a:spcAft>
                <a:spcPts val="20"/>
              </a:spcAft>
            </a:pPr>
            <a:r>
              <a:rPr lang="en-IN" dirty="0">
                <a:solidFill>
                  <a:srgbClr val="000000"/>
                </a:solidFill>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53461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C3FE-E84F-419F-B449-C2AD522449DA}"/>
              </a:ext>
            </a:extLst>
          </p:cNvPr>
          <p:cNvSpPr>
            <a:spLocks noGrp="1"/>
          </p:cNvSpPr>
          <p:nvPr>
            <p:ph type="title"/>
          </p:nvPr>
        </p:nvSpPr>
        <p:spPr>
          <a:xfrm>
            <a:off x="1640156" y="580978"/>
            <a:ext cx="8911687" cy="1280890"/>
          </a:xfrm>
        </p:spPr>
        <p:txBody>
          <a:bodyPr/>
          <a:lstStyle/>
          <a:p>
            <a:r>
              <a:rPr lang="en-US" b="1" dirty="0">
                <a:latin typeface="Times New Roman" panose="02020603050405020304" pitchFamily="18" charset="0"/>
                <a:cs typeface="Times New Roman" panose="02020603050405020304" pitchFamily="18" charset="0"/>
              </a:rPr>
              <a:t>One Hot Encoding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853E7D-27D2-438E-B388-91851305612C}"/>
              </a:ext>
            </a:extLst>
          </p:cNvPr>
          <p:cNvSpPr>
            <a:spLocks noGrp="1"/>
          </p:cNvSpPr>
          <p:nvPr>
            <p:ph idx="1"/>
          </p:nvPr>
        </p:nvSpPr>
        <p:spPr>
          <a:xfrm>
            <a:off x="562004" y="1400355"/>
            <a:ext cx="11290689" cy="5155720"/>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One hot encoding is a process by which categorical variables are converted into a form that could be provided to ML algorithms to do a better job in prediction.</a:t>
            </a: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It refers to splitting the column which contains numerical categorical data to many columns depending on the number of categories present in that column. Each column contains “0” or “1” corresponding to which column it has been placed.</a:t>
            </a:r>
          </a:p>
        </p:txBody>
      </p:sp>
      <p:pic>
        <p:nvPicPr>
          <p:cNvPr id="4" name="Picture 3">
            <a:extLst>
              <a:ext uri="{FF2B5EF4-FFF2-40B4-BE49-F238E27FC236}">
                <a16:creationId xmlns:a16="http://schemas.microsoft.com/office/drawing/2014/main" id="{871DFFFB-AD30-4A28-BE7A-8D2D4894DB2A}"/>
              </a:ext>
            </a:extLst>
          </p:cNvPr>
          <p:cNvPicPr>
            <a:picLocks noChangeAspect="1"/>
          </p:cNvPicPr>
          <p:nvPr/>
        </p:nvPicPr>
        <p:blipFill rotWithShape="1">
          <a:blip r:embed="rId2"/>
          <a:srcRect l="3245"/>
          <a:stretch/>
        </p:blipFill>
        <p:spPr>
          <a:xfrm>
            <a:off x="1432487" y="3973199"/>
            <a:ext cx="10544354" cy="2298807"/>
          </a:xfrm>
          <a:prstGeom prst="rect">
            <a:avLst/>
          </a:prstGeom>
        </p:spPr>
      </p:pic>
      <p:sp>
        <p:nvSpPr>
          <p:cNvPr id="5" name="Rectangle 4">
            <a:extLst>
              <a:ext uri="{FF2B5EF4-FFF2-40B4-BE49-F238E27FC236}">
                <a16:creationId xmlns:a16="http://schemas.microsoft.com/office/drawing/2014/main" id="{73B498EC-5AD3-4908-823E-765C449F1523}"/>
              </a:ext>
            </a:extLst>
          </p:cNvPr>
          <p:cNvSpPr/>
          <p:nvPr/>
        </p:nvSpPr>
        <p:spPr>
          <a:xfrm>
            <a:off x="4851848" y="6371409"/>
            <a:ext cx="271099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Fig-06: One Hot Encoding</a:t>
            </a:r>
          </a:p>
        </p:txBody>
      </p:sp>
    </p:spTree>
    <p:extLst>
      <p:ext uri="{BB962C8B-B14F-4D97-AF65-F5344CB8AC3E}">
        <p14:creationId xmlns:p14="http://schemas.microsoft.com/office/powerpoint/2010/main" val="106767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5BD0-520A-41A3-8FD6-B50536264539}"/>
              </a:ext>
            </a:extLst>
          </p:cNvPr>
          <p:cNvSpPr>
            <a:spLocks noGrp="1"/>
          </p:cNvSpPr>
          <p:nvPr>
            <p:ph type="title"/>
          </p:nvPr>
        </p:nvSpPr>
        <p:spPr>
          <a:xfrm>
            <a:off x="1640156" y="598230"/>
            <a:ext cx="8911687" cy="1280890"/>
          </a:xfrm>
        </p:spPr>
        <p:txBody>
          <a:bodyPr/>
          <a:lstStyle/>
          <a:p>
            <a:r>
              <a:rPr lang="en-US" b="1" dirty="0">
                <a:latin typeface="Times New Roman" panose="02020603050405020304" pitchFamily="18" charset="0"/>
                <a:cs typeface="Times New Roman" panose="02020603050405020304" pitchFamily="18" charset="0"/>
              </a:rPr>
              <a:t>Generation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of</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Heatmap</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E6519C-4B62-45DF-98B3-F617A5F227FA}"/>
              </a:ext>
            </a:extLst>
          </p:cNvPr>
          <p:cNvSpPr>
            <a:spLocks noGrp="1"/>
          </p:cNvSpPr>
          <p:nvPr>
            <p:ph idx="1"/>
          </p:nvPr>
        </p:nvSpPr>
        <p:spPr>
          <a:xfrm>
            <a:off x="605136" y="1374475"/>
            <a:ext cx="11066403" cy="5362755"/>
          </a:xfrm>
        </p:spPr>
        <p:txBody>
          <a:bodyPr/>
          <a:lstStyle/>
          <a:p>
            <a:r>
              <a:rPr lang="en-US" dirty="0">
                <a:solidFill>
                  <a:schemeClr val="tx1"/>
                </a:solidFill>
                <a:latin typeface="Times New Roman" panose="02020603050405020304" pitchFamily="18" charset="0"/>
                <a:cs typeface="Times New Roman" panose="02020603050405020304" pitchFamily="18" charset="0"/>
              </a:rPr>
              <a:t>Create a correlation matrix or a heatmap visual correlation computation.</a:t>
            </a:r>
          </a:p>
          <a:p>
            <a:r>
              <a:rPr lang="en-US" dirty="0">
                <a:solidFill>
                  <a:schemeClr val="tx1"/>
                </a:solidFill>
                <a:latin typeface="Times New Roman" panose="02020603050405020304" pitchFamily="18" charset="0"/>
                <a:cs typeface="Times New Roman" panose="02020603050405020304" pitchFamily="18" charset="0"/>
              </a:rPr>
              <a:t>A heatmap is a two-dimensional graphical representation of data where the individual values that are contained in a matrix are represented as colors. </a:t>
            </a:r>
          </a:p>
          <a:p>
            <a:r>
              <a:rPr lang="en-US" dirty="0">
                <a:solidFill>
                  <a:schemeClr val="tx1"/>
                </a:solidFill>
                <a:latin typeface="Times New Roman" panose="02020603050405020304" pitchFamily="18" charset="0"/>
                <a:cs typeface="Times New Roman" panose="02020603050405020304" pitchFamily="18" charset="0"/>
              </a:rPr>
              <a:t>The seaborn python package allows the creation of annotated heatmaps which can be tweaked using Matplotlib tools as per the creator’s requirement.</a:t>
            </a:r>
          </a:p>
          <a:p>
            <a:r>
              <a:rPr lang="en-US" dirty="0">
                <a:solidFill>
                  <a:schemeClr val="tx1"/>
                </a:solidFill>
                <a:latin typeface="Times New Roman" panose="02020603050405020304" pitchFamily="18" charset="0"/>
                <a:cs typeface="Times New Roman" panose="02020603050405020304" pitchFamily="18" charset="0"/>
              </a:rPr>
              <a:t>Thumb rule is, for a value greater than 0.5 there is a correlation among independent variables.</a:t>
            </a:r>
          </a:p>
        </p:txBody>
      </p:sp>
      <p:pic>
        <p:nvPicPr>
          <p:cNvPr id="4" name="Picture 3">
            <a:extLst>
              <a:ext uri="{FF2B5EF4-FFF2-40B4-BE49-F238E27FC236}">
                <a16:creationId xmlns:a16="http://schemas.microsoft.com/office/drawing/2014/main" id="{0A2D9C25-31C7-4050-8B66-BE83F45C795C}"/>
              </a:ext>
            </a:extLst>
          </p:cNvPr>
          <p:cNvPicPr>
            <a:picLocks noChangeAspect="1"/>
          </p:cNvPicPr>
          <p:nvPr/>
        </p:nvPicPr>
        <p:blipFill>
          <a:blip r:embed="rId2"/>
          <a:stretch>
            <a:fillRect/>
          </a:stretch>
        </p:blipFill>
        <p:spPr>
          <a:xfrm>
            <a:off x="3615568" y="3761116"/>
            <a:ext cx="4922809" cy="2703989"/>
          </a:xfrm>
          <a:prstGeom prst="rect">
            <a:avLst/>
          </a:prstGeom>
        </p:spPr>
      </p:pic>
      <p:sp>
        <p:nvSpPr>
          <p:cNvPr id="6" name="Rectangle 5">
            <a:extLst>
              <a:ext uri="{FF2B5EF4-FFF2-40B4-BE49-F238E27FC236}">
                <a16:creationId xmlns:a16="http://schemas.microsoft.com/office/drawing/2014/main" id="{9A504B2B-9A17-473F-ADB3-A6425390BCC8}"/>
              </a:ext>
            </a:extLst>
          </p:cNvPr>
          <p:cNvSpPr/>
          <p:nvPr/>
        </p:nvSpPr>
        <p:spPr>
          <a:xfrm>
            <a:off x="4966284" y="6465105"/>
            <a:ext cx="2221378" cy="369332"/>
          </a:xfrm>
          <a:prstGeom prst="rect">
            <a:avLst/>
          </a:prstGeom>
        </p:spPr>
        <p:txBody>
          <a:bodyPr wrap="square">
            <a:spAutoFit/>
          </a:bodyPr>
          <a:lstStyle/>
          <a:p>
            <a:r>
              <a:rPr lang="en-US" dirty="0"/>
              <a:t>Fig-07: Heatmap</a:t>
            </a:r>
          </a:p>
        </p:txBody>
      </p:sp>
    </p:spTree>
    <p:extLst>
      <p:ext uri="{BB962C8B-B14F-4D97-AF65-F5344CB8AC3E}">
        <p14:creationId xmlns:p14="http://schemas.microsoft.com/office/powerpoint/2010/main" val="25488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AF28-9619-4E92-AFBD-BCC3F4F57A29}"/>
              </a:ext>
            </a:extLst>
          </p:cNvPr>
          <p:cNvSpPr>
            <a:spLocks noGrp="1"/>
          </p:cNvSpPr>
          <p:nvPr>
            <p:ph type="title"/>
          </p:nvPr>
        </p:nvSpPr>
        <p:spPr>
          <a:xfrm>
            <a:off x="1640156" y="632737"/>
            <a:ext cx="8911687" cy="1280890"/>
          </a:xfrm>
        </p:spPr>
        <p:txBody>
          <a:bodyPr/>
          <a:lstStyle/>
          <a:p>
            <a:r>
              <a:rPr lang="en-US" b="1" dirty="0">
                <a:latin typeface="Times New Roman" panose="02020603050405020304" pitchFamily="18" charset="0"/>
                <a:cs typeface="Times New Roman" panose="02020603050405020304" pitchFamily="18" charset="0"/>
              </a:rPr>
              <a:t>Multivariate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Regression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2B4EA7-2B6A-47E4-8C29-E788AEA2157D}"/>
              </a:ext>
            </a:extLst>
          </p:cNvPr>
          <p:cNvSpPr>
            <a:spLocks noGrp="1"/>
          </p:cNvSpPr>
          <p:nvPr>
            <p:ph idx="1"/>
          </p:nvPr>
        </p:nvSpPr>
        <p:spPr>
          <a:xfrm>
            <a:off x="570630" y="1391727"/>
            <a:ext cx="11273438" cy="5198853"/>
          </a:xfrm>
        </p:spPr>
        <p:txBody>
          <a:bodyPr/>
          <a:lstStyle/>
          <a:p>
            <a:pPr marL="0" indent="0">
              <a:buNone/>
            </a:pPr>
            <a:endParaRPr lang="en-US" b="1" dirty="0"/>
          </a:p>
          <a:p>
            <a:r>
              <a:rPr lang="en-US" sz="2200" b="1" dirty="0">
                <a:solidFill>
                  <a:schemeClr val="tx1"/>
                </a:solidFill>
                <a:latin typeface="Times New Roman" panose="02020603050405020304" pitchFamily="18" charset="0"/>
                <a:cs typeface="Times New Roman" panose="02020603050405020304" pitchFamily="18" charset="0"/>
              </a:rPr>
              <a:t>Multivariate Regression</a:t>
            </a:r>
            <a:r>
              <a:rPr lang="en-US" sz="2200" dirty="0">
                <a:solidFill>
                  <a:schemeClr val="tx1"/>
                </a:solidFill>
                <a:latin typeface="Times New Roman" panose="02020603050405020304" pitchFamily="18" charset="0"/>
                <a:cs typeface="Times New Roman" panose="02020603050405020304" pitchFamily="18" charset="0"/>
              </a:rPr>
              <a:t> is a method used to measure the degree at which more than one independent variable (</a:t>
            </a:r>
            <a:r>
              <a:rPr lang="en-US" sz="2200" b="1" dirty="0">
                <a:solidFill>
                  <a:schemeClr val="tx1"/>
                </a:solidFill>
                <a:latin typeface="Times New Roman" panose="02020603050405020304" pitchFamily="18" charset="0"/>
                <a:cs typeface="Times New Roman" panose="02020603050405020304" pitchFamily="18" charset="0"/>
              </a:rPr>
              <a:t>predictors</a:t>
            </a:r>
            <a:r>
              <a:rPr lang="en-US" sz="2200" dirty="0">
                <a:solidFill>
                  <a:schemeClr val="tx1"/>
                </a:solidFill>
                <a:latin typeface="Times New Roman" panose="02020603050405020304" pitchFamily="18" charset="0"/>
                <a:cs typeface="Times New Roman" panose="02020603050405020304" pitchFamily="18" charset="0"/>
              </a:rPr>
              <a:t>) and more than one dependent variable (</a:t>
            </a:r>
            <a:r>
              <a:rPr lang="en-US" sz="2200" b="1" dirty="0">
                <a:solidFill>
                  <a:schemeClr val="tx1"/>
                </a:solidFill>
                <a:latin typeface="Times New Roman" panose="02020603050405020304" pitchFamily="18" charset="0"/>
                <a:cs typeface="Times New Roman" panose="02020603050405020304" pitchFamily="18" charset="0"/>
              </a:rPr>
              <a:t>responses</a:t>
            </a:r>
            <a:r>
              <a:rPr lang="en-US" sz="2200" dirty="0">
                <a:solidFill>
                  <a:schemeClr val="tx1"/>
                </a:solidFill>
                <a:latin typeface="Times New Roman" panose="02020603050405020304" pitchFamily="18" charset="0"/>
                <a:cs typeface="Times New Roman" panose="02020603050405020304" pitchFamily="18" charset="0"/>
              </a:rPr>
              <a:t>), are linearly related. The method is broadly used to predict the behavior of the response variables associated to changes in the predictor variables, once a desired degree of relation has been established.</a:t>
            </a: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r>
              <a:rPr lang="en-IN" sz="2200" dirty="0">
                <a:solidFill>
                  <a:schemeClr val="tx1"/>
                </a:solidFill>
                <a:latin typeface="Times New Roman" panose="02020603050405020304" pitchFamily="18" charset="0"/>
                <a:cs typeface="Times New Roman" panose="02020603050405020304" pitchFamily="18" charset="0"/>
              </a:rPr>
              <a:t>In most of the real world cases there will be more than one independent variables, this concept is called Multivariate Regression.</a:t>
            </a:r>
          </a:p>
          <a:p>
            <a:endParaRPr lang="en-IN" dirty="0"/>
          </a:p>
        </p:txBody>
      </p:sp>
    </p:spTree>
    <p:extLst>
      <p:ext uri="{BB962C8B-B14F-4D97-AF65-F5344CB8AC3E}">
        <p14:creationId xmlns:p14="http://schemas.microsoft.com/office/powerpoint/2010/main" val="12360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4B7E-042A-437C-BF6F-D101C9B23F7D}"/>
              </a:ext>
            </a:extLst>
          </p:cNvPr>
          <p:cNvSpPr>
            <a:spLocks noGrp="1"/>
          </p:cNvSpPr>
          <p:nvPr>
            <p:ph type="title"/>
          </p:nvPr>
        </p:nvSpPr>
        <p:spPr>
          <a:xfrm>
            <a:off x="1640156" y="580978"/>
            <a:ext cx="8911687" cy="1280890"/>
          </a:xfrm>
        </p:spPr>
        <p:txBody>
          <a:bodyPr/>
          <a:lstStyle/>
          <a:p>
            <a:r>
              <a:rPr lang="en-US" b="1" dirty="0">
                <a:latin typeface="Times New Roman" panose="02020603050405020304" pitchFamily="18" charset="0"/>
                <a:cs typeface="Times New Roman" panose="02020603050405020304" pitchFamily="18" charset="0"/>
              </a:rPr>
              <a:t>Multicollinearity and VIF</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6E0451-9CCF-4D4F-99BE-7A0BFDE22D10}"/>
              </a:ext>
            </a:extLst>
          </p:cNvPr>
          <p:cNvSpPr>
            <a:spLocks noGrp="1"/>
          </p:cNvSpPr>
          <p:nvPr>
            <p:ph idx="1"/>
          </p:nvPr>
        </p:nvSpPr>
        <p:spPr>
          <a:xfrm>
            <a:off x="492992" y="1365848"/>
            <a:ext cx="11351075" cy="5405887"/>
          </a:xfrm>
        </p:spPr>
        <p:txBody>
          <a:bodyPr>
            <a:normAutofit lnSpcReduction="10000"/>
          </a:bodyPr>
          <a:lstStyle/>
          <a:p>
            <a:r>
              <a:rPr lang="en-US" b="1" dirty="0">
                <a:solidFill>
                  <a:schemeClr val="tx1"/>
                </a:solidFill>
                <a:latin typeface="Times New Roman" panose="02020603050405020304" pitchFamily="18" charset="0"/>
                <a:cs typeface="Times New Roman" panose="02020603050405020304" pitchFamily="18" charset="0"/>
              </a:rPr>
              <a:t>Multicollinearity</a:t>
            </a:r>
            <a:r>
              <a:rPr lang="en-US" dirty="0">
                <a:solidFill>
                  <a:schemeClr val="tx1"/>
                </a:solidFill>
                <a:latin typeface="Times New Roman" panose="02020603050405020304" pitchFamily="18" charset="0"/>
                <a:cs typeface="Times New Roman" panose="02020603050405020304" pitchFamily="18" charset="0"/>
              </a:rPr>
              <a:t> exists whenever an independent variable is highly correlated with one or more of the other independent variables in a multiple regression equation. Multicollinearity is a problem because it undermines the statistical significance of an independent variable.</a:t>
            </a:r>
          </a:p>
          <a:p>
            <a:r>
              <a:rPr lang="en-US" dirty="0">
                <a:solidFill>
                  <a:schemeClr val="tx1"/>
                </a:solidFill>
                <a:latin typeface="Times New Roman" panose="02020603050405020304" pitchFamily="18" charset="0"/>
                <a:cs typeface="Times New Roman" panose="02020603050405020304" pitchFamily="18" charset="0"/>
              </a:rPr>
              <a:t>The best regression models are those in which the predictor variables each correlate highly with the dependent (outcome) variable but correlate at most only minimally with each other. Such a model is often called "low noise" and will be statistically robust.</a:t>
            </a:r>
          </a:p>
          <a:p>
            <a:r>
              <a:rPr lang="en-US" dirty="0">
                <a:solidFill>
                  <a:schemeClr val="tx1"/>
                </a:solidFill>
                <a:latin typeface="Times New Roman" panose="02020603050405020304" pitchFamily="18" charset="0"/>
                <a:cs typeface="Times New Roman" panose="02020603050405020304" pitchFamily="18" charset="0"/>
              </a:rPr>
              <a:t>An issue with multicollinearity is that small changes to the input data can lead to large changes in the model. A principal danger of such data redundancy is that of overfitting in regression analysis models. </a:t>
            </a:r>
          </a:p>
          <a:p>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variance inflation factor(VIF) </a:t>
            </a:r>
            <a:r>
              <a:rPr lang="en-US" dirty="0">
                <a:solidFill>
                  <a:schemeClr val="tx1"/>
                </a:solidFill>
                <a:latin typeface="Times New Roman" panose="02020603050405020304" pitchFamily="18" charset="0"/>
                <a:cs typeface="Times New Roman" panose="02020603050405020304" pitchFamily="18" charset="0"/>
              </a:rPr>
              <a:t>detects multicollinearity in regression analysis. The VIF estimates how much the variance of a regression coefficient is inflated due to multicollinearity in the model.</a:t>
            </a:r>
          </a:p>
          <a:p>
            <a:r>
              <a:rPr lang="en-US" dirty="0">
                <a:solidFill>
                  <a:schemeClr val="tx1"/>
                </a:solidFill>
                <a:latin typeface="Times New Roman" panose="02020603050405020304" pitchFamily="18" charset="0"/>
                <a:cs typeface="Times New Roman" panose="02020603050405020304" pitchFamily="18" charset="0"/>
              </a:rPr>
              <a:t>In general, a VIF above 10 indicates high correlation and is cause for concern.</a:t>
            </a:r>
          </a:p>
          <a:p>
            <a:pPr fontAlgn="base"/>
            <a:r>
              <a:rPr lang="en-US" dirty="0">
                <a:solidFill>
                  <a:schemeClr val="tx1"/>
                </a:solidFill>
                <a:latin typeface="Times New Roman" panose="02020603050405020304" pitchFamily="18" charset="0"/>
                <a:cs typeface="Times New Roman" panose="02020603050405020304" pitchFamily="18" charset="0"/>
              </a:rPr>
              <a:t>A </a:t>
            </a:r>
            <a:r>
              <a:rPr lang="en-US" b="1" dirty="0">
                <a:solidFill>
                  <a:schemeClr val="tx1"/>
                </a:solidFill>
                <a:latin typeface="Times New Roman" panose="02020603050405020304" pitchFamily="18" charset="0"/>
                <a:cs typeface="Times New Roman" panose="02020603050405020304" pitchFamily="18" charset="0"/>
              </a:rPr>
              <a:t>rule of thumb</a:t>
            </a:r>
            <a:r>
              <a:rPr lang="en-US" dirty="0">
                <a:solidFill>
                  <a:schemeClr val="tx1"/>
                </a:solidFill>
                <a:latin typeface="Times New Roman" panose="02020603050405020304" pitchFamily="18" charset="0"/>
                <a:cs typeface="Times New Roman" panose="02020603050405020304" pitchFamily="18" charset="0"/>
              </a:rPr>
              <a:t> for interpreting the variance inflation factor:</a:t>
            </a:r>
          </a:p>
          <a:p>
            <a:pPr lvl="1" fontAlgn="base">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1 = not correlated.</a:t>
            </a:r>
          </a:p>
          <a:p>
            <a:pPr lvl="1" fontAlgn="base">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Between 1 and 5 = moderately correlated.</a:t>
            </a:r>
          </a:p>
          <a:p>
            <a:pPr lvl="1" fontAlgn="base">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Greater than 5 = highly correlated</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9888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AF7C-F081-44AE-904F-E64F4E604068}"/>
              </a:ext>
            </a:extLst>
          </p:cNvPr>
          <p:cNvSpPr>
            <a:spLocks noGrp="1"/>
          </p:cNvSpPr>
          <p:nvPr>
            <p:ph type="title"/>
          </p:nvPr>
        </p:nvSpPr>
        <p:spPr>
          <a:xfrm>
            <a:off x="1640156" y="632736"/>
            <a:ext cx="8911687" cy="1280890"/>
          </a:xfrm>
        </p:spPr>
        <p:txBody>
          <a:bodyPr/>
          <a:lstStyle/>
          <a:p>
            <a:r>
              <a:rPr lang="en-US" b="1" dirty="0">
                <a:latin typeface="Times New Roman" panose="02020603050405020304" pitchFamily="18" charset="0"/>
                <a:cs typeface="Times New Roman" panose="02020603050405020304" pitchFamily="18" charset="0"/>
              </a:rPr>
              <a:t>Train_Test_Split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282065-4C91-407E-9172-75A056A9CFCA}"/>
              </a:ext>
            </a:extLst>
          </p:cNvPr>
          <p:cNvSpPr>
            <a:spLocks noGrp="1"/>
          </p:cNvSpPr>
          <p:nvPr>
            <p:ph idx="1"/>
          </p:nvPr>
        </p:nvSpPr>
        <p:spPr>
          <a:xfrm>
            <a:off x="579258" y="1391727"/>
            <a:ext cx="11256184" cy="5405887"/>
          </a:xfrm>
        </p:spPr>
        <p:txBody>
          <a:bodyPr/>
          <a:lstStyle/>
          <a:p>
            <a:r>
              <a:rPr lang="en-US" dirty="0">
                <a:solidFill>
                  <a:schemeClr val="tx1"/>
                </a:solidFill>
                <a:latin typeface="Times New Roman" panose="02020603050405020304" pitchFamily="18" charset="0"/>
                <a:cs typeface="Times New Roman" panose="02020603050405020304" pitchFamily="18" charset="0"/>
              </a:rPr>
              <a:t>The data we use is usually split into training data and test data. The training set contains a known output and the model learns on this data in order to be generalized to other data later on. We have the test dataset (or subset) in order to test our model’s prediction on this subset.</a:t>
            </a:r>
          </a:p>
          <a:p>
            <a:r>
              <a:rPr lang="en-US" dirty="0">
                <a:solidFill>
                  <a:schemeClr val="tx1"/>
                </a:solidFill>
                <a:latin typeface="Times New Roman" panose="02020603050405020304" pitchFamily="18" charset="0"/>
                <a:cs typeface="Times New Roman" panose="02020603050405020304" pitchFamily="18" charset="0"/>
              </a:rPr>
              <a:t>Split arrays or matrices into random train and test subsets</a:t>
            </a:r>
          </a:p>
          <a:p>
            <a:r>
              <a:rPr lang="en-US" dirty="0">
                <a:solidFill>
                  <a:schemeClr val="tx1"/>
                </a:solidFill>
                <a:latin typeface="Times New Roman" panose="02020603050405020304" pitchFamily="18" charset="0"/>
                <a:cs typeface="Times New Roman" panose="02020603050405020304" pitchFamily="18" charset="0"/>
              </a:rPr>
              <a:t>From </a:t>
            </a:r>
            <a:r>
              <a:rPr lang="en-US" b="1" dirty="0" err="1">
                <a:solidFill>
                  <a:schemeClr val="tx1"/>
                </a:solidFill>
                <a:latin typeface="Times New Roman" panose="02020603050405020304" pitchFamily="18" charset="0"/>
                <a:cs typeface="Times New Roman" panose="02020603050405020304" pitchFamily="18" charset="0"/>
              </a:rPr>
              <a:t>Sklearn</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sub-library </a:t>
            </a:r>
            <a:r>
              <a:rPr lang="en-US" b="1" dirty="0" err="1">
                <a:solidFill>
                  <a:schemeClr val="tx1"/>
                </a:solidFill>
                <a:latin typeface="Times New Roman" panose="02020603050405020304" pitchFamily="18" charset="0"/>
                <a:cs typeface="Times New Roman" panose="02020603050405020304" pitchFamily="18" charset="0"/>
              </a:rPr>
              <a:t>model_selection</a:t>
            </a:r>
            <a:r>
              <a:rPr lang="en-US" dirty="0">
                <a:solidFill>
                  <a:schemeClr val="tx1"/>
                </a:solidFill>
                <a:latin typeface="Times New Roman" panose="02020603050405020304" pitchFamily="18" charset="0"/>
                <a:cs typeface="Times New Roman" panose="02020603050405020304" pitchFamily="18" charset="0"/>
              </a:rPr>
              <a:t>, we imported the </a:t>
            </a:r>
            <a:r>
              <a:rPr lang="en-US" dirty="0" err="1">
                <a:solidFill>
                  <a:schemeClr val="tx1"/>
                </a:solidFill>
                <a:latin typeface="Times New Roman" panose="02020603050405020304" pitchFamily="18" charset="0"/>
                <a:cs typeface="Times New Roman" panose="02020603050405020304" pitchFamily="18" charset="0"/>
              </a:rPr>
              <a:t>train</a:t>
            </a:r>
            <a:r>
              <a:rPr lang="en-US" i="1" dirty="0" err="1">
                <a:solidFill>
                  <a:schemeClr val="tx1"/>
                </a:solidFill>
                <a:latin typeface="Times New Roman" panose="02020603050405020304" pitchFamily="18" charset="0"/>
                <a:cs typeface="Times New Roman" panose="02020603050405020304" pitchFamily="18" charset="0"/>
              </a:rPr>
              <a:t>_</a:t>
            </a:r>
            <a:r>
              <a:rPr lang="en-US" dirty="0" err="1">
                <a:solidFill>
                  <a:schemeClr val="tx1"/>
                </a:solidFill>
                <a:latin typeface="Times New Roman" panose="02020603050405020304" pitchFamily="18" charset="0"/>
                <a:cs typeface="Times New Roman" panose="02020603050405020304" pitchFamily="18" charset="0"/>
              </a:rPr>
              <a:t>test</a:t>
            </a:r>
            <a:r>
              <a:rPr lang="en-US" i="1" dirty="0" err="1">
                <a:solidFill>
                  <a:schemeClr val="tx1"/>
                </a:solidFill>
                <a:latin typeface="Times New Roman" panose="02020603050405020304" pitchFamily="18" charset="0"/>
                <a:cs typeface="Times New Roman" panose="02020603050405020304" pitchFamily="18" charset="0"/>
              </a:rPr>
              <a:t>_</a:t>
            </a:r>
            <a:r>
              <a:rPr lang="en-US" dirty="0" err="1">
                <a:solidFill>
                  <a:schemeClr val="tx1"/>
                </a:solidFill>
                <a:latin typeface="Times New Roman" panose="02020603050405020304" pitchFamily="18" charset="0"/>
                <a:cs typeface="Times New Roman" panose="02020603050405020304" pitchFamily="18" charset="0"/>
              </a:rPr>
              <a:t>split</a:t>
            </a:r>
            <a:r>
              <a:rPr lang="en-US" dirty="0">
                <a:solidFill>
                  <a:schemeClr val="tx1"/>
                </a:solidFill>
                <a:latin typeface="Times New Roman" panose="02020603050405020304" pitchFamily="18" charset="0"/>
                <a:cs typeface="Times New Roman" panose="02020603050405020304" pitchFamily="18" charset="0"/>
              </a:rPr>
              <a:t> so we can, well, split to training and test sets.</a:t>
            </a:r>
          </a:p>
          <a:p>
            <a:r>
              <a:rPr lang="en-US" b="1" dirty="0">
                <a:solidFill>
                  <a:schemeClr val="tx1"/>
                </a:solidFill>
                <a:latin typeface="Times New Roman" panose="02020603050405020304" pitchFamily="18" charset="0"/>
                <a:cs typeface="Times New Roman" panose="02020603050405020304" pitchFamily="18" charset="0"/>
              </a:rPr>
              <a:t>Underfitting:</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A statistical model or a machine learning algorithm is said to have underfitting when it cannot capture the underlying trend of the data. Its occurrence simply means that our model or the algorithm does not fit the data well enough. It usually happens when we have less data to build an accurate model and also when we try to build a linear model with a non-linear data.</a:t>
            </a:r>
          </a:p>
          <a:p>
            <a:r>
              <a:rPr lang="en-US" b="1" dirty="0">
                <a:solidFill>
                  <a:schemeClr val="tx1"/>
                </a:solidFill>
                <a:latin typeface="Times New Roman" panose="02020603050405020304" pitchFamily="18" charset="0"/>
                <a:cs typeface="Times New Roman" panose="02020603050405020304" pitchFamily="18" charset="0"/>
              </a:rPr>
              <a:t>Overfitting:</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A statistical model is said to be overfitted, when we train it with a lot of data (just like fitting ourselves in an oversized pants!). When a model gets trained with so much of data, it starts learning from the noise and inaccurate data entries in our data set. A solution to avoid overfitting is using a linear algorithm if we have linear data.</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34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AD745E3-EA27-4606-ADD5-1D5264B09A53}"/>
              </a:ext>
            </a:extLst>
          </p:cNvPr>
          <p:cNvSpPr>
            <a:spLocks noGrp="1"/>
          </p:cNvSpPr>
          <p:nvPr>
            <p:ph idx="1"/>
          </p:nvPr>
        </p:nvSpPr>
        <p:spPr>
          <a:xfrm>
            <a:off x="393439" y="1544127"/>
            <a:ext cx="11407497" cy="5089585"/>
          </a:xfrm>
        </p:spPr>
        <p:txBody>
          <a:bodyPr>
            <a:normAutofit lnSpcReduction="10000"/>
          </a:bodyPr>
          <a:lstStyle/>
          <a:p>
            <a:r>
              <a:rPr lang="en-IN" sz="2000" dirty="0">
                <a:solidFill>
                  <a:schemeClr val="tx1"/>
                </a:solidFill>
                <a:latin typeface="Times New Roman" panose="02020603050405020304" pitchFamily="18" charset="0"/>
                <a:cs typeface="Times New Roman" panose="02020603050405020304" pitchFamily="18" charset="0"/>
              </a:rPr>
              <a:t>For many people, buying a property is one of the most important decision and purchase in life. Besides the affordability of a house, other factors such as the desirability of the location also affect the decision-making process.</a:t>
            </a:r>
          </a:p>
          <a:p>
            <a:r>
              <a:rPr lang="en-IN" sz="2000" dirty="0">
                <a:solidFill>
                  <a:schemeClr val="tx1"/>
                </a:solidFill>
                <a:latin typeface="Times New Roman" panose="02020603050405020304" pitchFamily="18" charset="0"/>
                <a:cs typeface="Times New Roman" panose="02020603050405020304" pitchFamily="18" charset="0"/>
              </a:rPr>
              <a:t>Researching how much the house you are interested in is worth on your own can be difﬁcult for multiple reasons. One particular reason is that there many factors that inﬂuence the potential price of a house, making it more complicated for an individual to decide how much a house is worth on their own without external help. </a:t>
            </a:r>
          </a:p>
          <a:p>
            <a:r>
              <a:rPr lang="en-IN" sz="2000" dirty="0">
                <a:solidFill>
                  <a:schemeClr val="tx1"/>
                </a:solidFill>
                <a:latin typeface="Times New Roman" panose="02020603050405020304" pitchFamily="18" charset="0"/>
                <a:cs typeface="Times New Roman" panose="02020603050405020304" pitchFamily="18" charset="0"/>
              </a:rPr>
              <a:t>This can lead to people making poorly informed decisions whether to buy houses and which price is reasonable. Because houses are long term investments, it is imperative that people make their decisions with the most accurate information possible</a:t>
            </a:r>
          </a:p>
          <a:p>
            <a:r>
              <a:rPr lang="en-IN" sz="2000" dirty="0">
                <a:solidFill>
                  <a:schemeClr val="tx1"/>
                </a:solidFill>
                <a:latin typeface="Times New Roman" panose="02020603050405020304" pitchFamily="18" charset="0"/>
                <a:cs typeface="Times New Roman" panose="02020603050405020304" pitchFamily="18" charset="0"/>
              </a:rPr>
              <a:t>When a buyer looks to buy a house, he/she is often made to pay higher prices than what it really costs, and unknowingly they fall for it. A good housing price prediction would better prepare them for what to expect before they make one of the most important ﬁnancial decisions in their lives.</a:t>
            </a:r>
          </a:p>
          <a:p>
            <a:r>
              <a:rPr lang="en-IN" sz="2000" dirty="0">
                <a:solidFill>
                  <a:schemeClr val="tx1"/>
                </a:solidFill>
                <a:latin typeface="Times New Roman" panose="02020603050405020304" pitchFamily="18" charset="0"/>
                <a:cs typeface="Times New Roman" panose="02020603050405020304" pitchFamily="18" charset="0"/>
              </a:rPr>
              <a:t>Thus, we need a system which analysis the factors on which the price of a house depends and which based on such factors predicts the accurate price of the house according to buyer’s configuration.</a:t>
            </a:r>
          </a:p>
          <a:p>
            <a:endParaRPr lang="en-IN" dirty="0"/>
          </a:p>
        </p:txBody>
      </p:sp>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EBC6CC2-195F-4C99-8A76-2DE8E6FB5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165" y="3429000"/>
            <a:ext cx="7135662" cy="21323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B1C03D2-BF19-44DB-B10C-23C4F63C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165" y="664484"/>
            <a:ext cx="7135662" cy="233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9571A4-92E8-4545-8BFD-F7BCA27CC927}"/>
              </a:ext>
            </a:extLst>
          </p:cNvPr>
          <p:cNvSpPr>
            <a:spLocks noGrp="1"/>
          </p:cNvSpPr>
          <p:nvPr>
            <p:ph type="title"/>
          </p:nvPr>
        </p:nvSpPr>
        <p:spPr>
          <a:xfrm>
            <a:off x="3919420" y="5841586"/>
            <a:ext cx="4353160" cy="703859"/>
          </a:xfrm>
        </p:spPr>
        <p:txBody>
          <a:bodyPr>
            <a:normAutofit/>
          </a:bodyPr>
          <a:lstStyle/>
          <a:p>
            <a:r>
              <a:rPr lang="en-US" sz="1600" dirty="0">
                <a:latin typeface="Times New Roman" panose="02020603050405020304" pitchFamily="18" charset="0"/>
                <a:cs typeface="Times New Roman" panose="02020603050405020304" pitchFamily="18" charset="0"/>
              </a:rPr>
              <a:t>Fig-08: Train_Test_Split And Case of fitting</a:t>
            </a:r>
          </a:p>
        </p:txBody>
      </p:sp>
    </p:spTree>
    <p:extLst>
      <p:ext uri="{BB962C8B-B14F-4D97-AF65-F5344CB8AC3E}">
        <p14:creationId xmlns:p14="http://schemas.microsoft.com/office/powerpoint/2010/main" val="371284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47F6-C8E9-4776-8080-2B252412C4DA}"/>
              </a:ext>
            </a:extLst>
          </p:cNvPr>
          <p:cNvSpPr>
            <a:spLocks noGrp="1"/>
          </p:cNvSpPr>
          <p:nvPr>
            <p:ph type="title"/>
          </p:nvPr>
        </p:nvSpPr>
        <p:spPr>
          <a:xfrm>
            <a:off x="1640156" y="641362"/>
            <a:ext cx="8911687" cy="1280890"/>
          </a:xfrm>
        </p:spPr>
        <p:txBody>
          <a:bodyPr/>
          <a:lstStyle/>
          <a:p>
            <a:r>
              <a:rPr lang="en-US" b="1" dirty="0">
                <a:latin typeface="Times New Roman" panose="02020603050405020304" pitchFamily="18" charset="0"/>
                <a:cs typeface="Times New Roman" panose="02020603050405020304" pitchFamily="18" charset="0"/>
              </a:rPr>
              <a:t>OLS Model</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39EEEA-79A0-46C7-BDAD-7BCDC0162041}"/>
              </a:ext>
            </a:extLst>
          </p:cNvPr>
          <p:cNvSpPr>
            <a:spLocks noGrp="1"/>
          </p:cNvSpPr>
          <p:nvPr>
            <p:ph idx="1"/>
          </p:nvPr>
        </p:nvSpPr>
        <p:spPr>
          <a:xfrm>
            <a:off x="656894" y="1471588"/>
            <a:ext cx="11178547" cy="5308773"/>
          </a:xfrm>
        </p:spPr>
        <p:txBody>
          <a:bodyPr/>
          <a:lstStyle/>
          <a:p>
            <a:r>
              <a:rPr lang="en-US" sz="2200" dirty="0">
                <a:latin typeface="Times New Roman" panose="02020603050405020304" pitchFamily="18" charset="0"/>
                <a:cs typeface="Times New Roman" panose="02020603050405020304" pitchFamily="18" charset="0"/>
              </a:rPr>
              <a:t>Ordinary least squares</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OLS) regression is a statistical method of analysis that estimates the relationship between one or more independent variables and a dependent variable; the method estimates the relationship by minimizing the sum of the squares in the difference between the observed and predicted values of the dependent variable configured as a straight line.</a:t>
            </a:r>
          </a:p>
          <a:p>
            <a:pPr marL="0" indent="0">
              <a:buNone/>
            </a:pP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OLS Model acts as the same way as VIF and helps to determine whether correlation exists between independent variables.</a:t>
            </a:r>
          </a:p>
          <a:p>
            <a:pPr marL="0" indent="0">
              <a:buNone/>
            </a:pP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Thumb rule is that : if the probability value is greater than 0.05 then we can say that the variable is highly correlated.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09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70603C-D166-4015-A2BA-7EF6D9360F89}"/>
              </a:ext>
            </a:extLst>
          </p:cNvPr>
          <p:cNvSpPr txBox="1"/>
          <p:nvPr/>
        </p:nvSpPr>
        <p:spPr>
          <a:xfrm>
            <a:off x="4446077" y="5979709"/>
            <a:ext cx="3666226" cy="369332"/>
          </a:xfrm>
          <a:prstGeom prst="rect">
            <a:avLst/>
          </a:prstGeom>
          <a:noFill/>
        </p:spPr>
        <p:txBody>
          <a:bodyPr wrap="square" rtlCol="0">
            <a:spAutoFit/>
          </a:bodyPr>
          <a:lstStyle/>
          <a:p>
            <a:pPr algn="ctr"/>
            <a:r>
              <a:rPr lang="en-US" dirty="0"/>
              <a:t>Fig-09 : OLS Model Summary</a:t>
            </a:r>
            <a:endParaRPr lang="en-IN" dirty="0"/>
          </a:p>
        </p:txBody>
      </p:sp>
      <p:pic>
        <p:nvPicPr>
          <p:cNvPr id="7" name="Picture 6">
            <a:extLst>
              <a:ext uri="{FF2B5EF4-FFF2-40B4-BE49-F238E27FC236}">
                <a16:creationId xmlns:a16="http://schemas.microsoft.com/office/drawing/2014/main" id="{EA12A529-478D-4349-BB7D-471AFB6A8FD8}"/>
              </a:ext>
            </a:extLst>
          </p:cNvPr>
          <p:cNvPicPr>
            <a:picLocks noChangeAspect="1"/>
          </p:cNvPicPr>
          <p:nvPr/>
        </p:nvPicPr>
        <p:blipFill rotWithShape="1">
          <a:blip r:embed="rId2"/>
          <a:srcRect r="29741"/>
          <a:stretch/>
        </p:blipFill>
        <p:spPr>
          <a:xfrm>
            <a:off x="1996175" y="587990"/>
            <a:ext cx="8566030" cy="5129930"/>
          </a:xfrm>
          <a:prstGeom prst="rect">
            <a:avLst/>
          </a:prstGeom>
        </p:spPr>
      </p:pic>
    </p:spTree>
    <p:extLst>
      <p:ext uri="{BB962C8B-B14F-4D97-AF65-F5344CB8AC3E}">
        <p14:creationId xmlns:p14="http://schemas.microsoft.com/office/powerpoint/2010/main" val="3381008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471C-A08B-4D3C-94F4-8DE30C03B5FD}"/>
              </a:ext>
            </a:extLst>
          </p:cNvPr>
          <p:cNvSpPr>
            <a:spLocks noGrp="1"/>
          </p:cNvSpPr>
          <p:nvPr>
            <p:ph type="title"/>
          </p:nvPr>
        </p:nvSpPr>
        <p:spPr>
          <a:xfrm>
            <a:off x="1640156" y="589605"/>
            <a:ext cx="8911687" cy="1280890"/>
          </a:xfrm>
        </p:spPr>
        <p:txBody>
          <a:bodyPr/>
          <a:lstStyle/>
          <a:p>
            <a:r>
              <a:rPr lang="en-US" b="1" dirty="0">
                <a:latin typeface="Times New Roman" panose="02020603050405020304" pitchFamily="18" charset="0"/>
                <a:cs typeface="Times New Roman" panose="02020603050405020304" pitchFamily="18" charset="0"/>
              </a:rPr>
              <a:t>Prediction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2621C6-A456-4FB4-9D8C-5EA36CF06198}"/>
              </a:ext>
            </a:extLst>
          </p:cNvPr>
          <p:cNvSpPr>
            <a:spLocks noGrp="1"/>
          </p:cNvSpPr>
          <p:nvPr>
            <p:ph idx="1"/>
          </p:nvPr>
        </p:nvSpPr>
        <p:spPr>
          <a:xfrm>
            <a:off x="560717" y="1362974"/>
            <a:ext cx="11162581" cy="5417388"/>
          </a:xfrm>
        </p:spPr>
        <p:txBody>
          <a:bodyPr/>
          <a:lstStyle/>
          <a:p>
            <a:r>
              <a:rPr lang="en-US" sz="2200" b="1" dirty="0" err="1">
                <a:latin typeface="Times New Roman" panose="02020603050405020304" pitchFamily="18" charset="0"/>
                <a:cs typeface="Times New Roman" panose="02020603050405020304" pitchFamily="18" charset="0"/>
              </a:rPr>
              <a:t>model.predict</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given a trained model, predict the label of a new set of data. This method accepts one argument, the new data </a:t>
            </a:r>
            <a:r>
              <a:rPr lang="en-US" sz="2200" dirty="0" err="1">
                <a:latin typeface="Times New Roman" panose="02020603050405020304" pitchFamily="18" charset="0"/>
                <a:cs typeface="Times New Roman" panose="02020603050405020304" pitchFamily="18" charset="0"/>
              </a:rPr>
              <a:t>X_new</a:t>
            </a:r>
            <a:r>
              <a:rPr lang="en-US" sz="2200" dirty="0">
                <a:latin typeface="Times New Roman" panose="02020603050405020304" pitchFamily="18" charset="0"/>
                <a:cs typeface="Times New Roman" panose="02020603050405020304" pitchFamily="18" charset="0"/>
              </a:rPr>
              <a:t> (e.g. </a:t>
            </a:r>
            <a:r>
              <a:rPr lang="en-US" sz="2200" dirty="0" err="1">
                <a:latin typeface="Times New Roman" panose="02020603050405020304" pitchFamily="18" charset="0"/>
                <a:cs typeface="Times New Roman" panose="02020603050405020304" pitchFamily="18" charset="0"/>
              </a:rPr>
              <a:t>model.predict</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X_new</a:t>
            </a:r>
            <a:r>
              <a:rPr lang="en-US" sz="2200" dirty="0">
                <a:latin typeface="Times New Roman" panose="02020603050405020304" pitchFamily="18" charset="0"/>
                <a:cs typeface="Times New Roman" panose="02020603050405020304" pitchFamily="18" charset="0"/>
              </a:rPr>
              <a:t>)), and returns the learned label for each object in the array.</a:t>
            </a:r>
          </a:p>
          <a:p>
            <a:r>
              <a:rPr lang="en-US" sz="2200" dirty="0">
                <a:latin typeface="Times New Roman" panose="02020603050405020304" pitchFamily="18" charset="0"/>
                <a:cs typeface="Times New Roman" panose="02020603050405020304" pitchFamily="18" charset="0"/>
              </a:rPr>
              <a:t>Basically, when we pass the inputs in the form of an matrix into the predict method, it return linear predicted values from a design matrix.</a:t>
            </a:r>
          </a:p>
          <a:p>
            <a:pPr marL="0" indent="0">
              <a:buNone/>
            </a:pPr>
            <a:endParaRPr lang="en-IN" dirty="0"/>
          </a:p>
        </p:txBody>
      </p:sp>
      <p:pic>
        <p:nvPicPr>
          <p:cNvPr id="5" name="Picture 4">
            <a:extLst>
              <a:ext uri="{FF2B5EF4-FFF2-40B4-BE49-F238E27FC236}">
                <a16:creationId xmlns:a16="http://schemas.microsoft.com/office/drawing/2014/main" id="{4D7BDEB6-F0CD-46BD-8241-1D81514A4B82}"/>
              </a:ext>
            </a:extLst>
          </p:cNvPr>
          <p:cNvPicPr>
            <a:picLocks noChangeAspect="1"/>
          </p:cNvPicPr>
          <p:nvPr/>
        </p:nvPicPr>
        <p:blipFill rotWithShape="1">
          <a:blip r:embed="rId2"/>
          <a:srcRect r="10660"/>
          <a:stretch/>
        </p:blipFill>
        <p:spPr>
          <a:xfrm>
            <a:off x="1708372" y="3517075"/>
            <a:ext cx="8911688" cy="2940861"/>
          </a:xfrm>
          <a:prstGeom prst="rect">
            <a:avLst/>
          </a:prstGeom>
        </p:spPr>
      </p:pic>
      <p:sp>
        <p:nvSpPr>
          <p:cNvPr id="6" name="TextBox 5">
            <a:extLst>
              <a:ext uri="{FF2B5EF4-FFF2-40B4-BE49-F238E27FC236}">
                <a16:creationId xmlns:a16="http://schemas.microsoft.com/office/drawing/2014/main" id="{FA660A66-5F96-45E4-A342-199451941D64}"/>
              </a:ext>
            </a:extLst>
          </p:cNvPr>
          <p:cNvSpPr txBox="1"/>
          <p:nvPr/>
        </p:nvSpPr>
        <p:spPr>
          <a:xfrm>
            <a:off x="4348356" y="6375723"/>
            <a:ext cx="3631721" cy="369332"/>
          </a:xfrm>
          <a:prstGeom prst="rect">
            <a:avLst/>
          </a:prstGeom>
          <a:noFill/>
        </p:spPr>
        <p:txBody>
          <a:bodyPr wrap="square" rtlCol="0">
            <a:spAutoFit/>
          </a:bodyPr>
          <a:lstStyle/>
          <a:p>
            <a:pPr algn="ctr"/>
            <a:r>
              <a:rPr lang="en-US" dirty="0"/>
              <a:t>Fig-10: Predicted Price </a:t>
            </a:r>
            <a:endParaRPr lang="en-IN" dirty="0"/>
          </a:p>
        </p:txBody>
      </p:sp>
    </p:spTree>
    <p:extLst>
      <p:ext uri="{BB962C8B-B14F-4D97-AF65-F5344CB8AC3E}">
        <p14:creationId xmlns:p14="http://schemas.microsoft.com/office/powerpoint/2010/main" val="78803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6A263-7E47-44E1-80A6-FDA2E6ECC695}"/>
              </a:ext>
            </a:extLst>
          </p:cNvPr>
          <p:cNvSpPr>
            <a:spLocks noGrp="1"/>
          </p:cNvSpPr>
          <p:nvPr>
            <p:ph type="title"/>
          </p:nvPr>
        </p:nvSpPr>
        <p:spPr>
          <a:xfrm>
            <a:off x="1640155" y="594886"/>
            <a:ext cx="8911687" cy="1280890"/>
          </a:xfrm>
        </p:spPr>
        <p:txBody>
          <a:bodyPr/>
          <a:lstStyle/>
          <a:p>
            <a:r>
              <a:rPr lang="en-US" b="1" dirty="0">
                <a:latin typeface="Times New Roman" panose="02020603050405020304" pitchFamily="18" charset="0"/>
                <a:cs typeface="Times New Roman" panose="02020603050405020304" pitchFamily="18" charset="0"/>
              </a:rPr>
              <a:t>Accuracy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9603E1-C6C9-4F9F-8F2F-30AA69EBDFB0}"/>
              </a:ext>
            </a:extLst>
          </p:cNvPr>
          <p:cNvSpPr>
            <a:spLocks noGrp="1"/>
          </p:cNvSpPr>
          <p:nvPr>
            <p:ph idx="1"/>
          </p:nvPr>
        </p:nvSpPr>
        <p:spPr>
          <a:xfrm>
            <a:off x="629729" y="1345721"/>
            <a:ext cx="11153954" cy="5236234"/>
          </a:xfrm>
        </p:spPr>
        <p:txBody>
          <a:bodyPr>
            <a:normAutofit/>
          </a:bodyPr>
          <a:lstStyle/>
          <a:p>
            <a:r>
              <a:rPr lang="en-US" sz="2200" b="1" dirty="0">
                <a:latin typeface="Times New Roman" panose="02020603050405020304" pitchFamily="18" charset="0"/>
                <a:cs typeface="Times New Roman" panose="02020603050405020304" pitchFamily="18" charset="0"/>
              </a:rPr>
              <a:t>Accuracy</a:t>
            </a:r>
            <a:r>
              <a:rPr lang="en-US" sz="2200" dirty="0">
                <a:latin typeface="Times New Roman" panose="02020603050405020304" pitchFamily="18" charset="0"/>
                <a:cs typeface="Times New Roman" panose="02020603050405020304" pitchFamily="18" charset="0"/>
              </a:rPr>
              <a:t> is one metric for evaluating classification models. Informally, </a:t>
            </a:r>
            <a:r>
              <a:rPr lang="en-US" sz="2200" b="1" dirty="0">
                <a:latin typeface="Times New Roman" panose="02020603050405020304" pitchFamily="18" charset="0"/>
                <a:cs typeface="Times New Roman" panose="02020603050405020304" pitchFamily="18" charset="0"/>
              </a:rPr>
              <a:t>accuracy</a:t>
            </a:r>
            <a:r>
              <a:rPr lang="en-US" sz="2200" dirty="0">
                <a:latin typeface="Times New Roman" panose="02020603050405020304" pitchFamily="18" charset="0"/>
                <a:cs typeface="Times New Roman" panose="02020603050405020304" pitchFamily="18" charset="0"/>
              </a:rPr>
              <a:t> is the fraction of predictions our model got right. Formally, accuracy has the following definition:</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At this step we compare the original values with the machine generated predicted values, to analyze the accuracy of our model.</a:t>
            </a:r>
          </a:p>
          <a:p>
            <a:r>
              <a:rPr lang="en-US" sz="2200" dirty="0">
                <a:latin typeface="Times New Roman" panose="02020603050405020304" pitchFamily="18" charset="0"/>
                <a:cs typeface="Times New Roman" panose="02020603050405020304" pitchFamily="18" charset="0"/>
              </a:rPr>
              <a:t>We used r2_score to find the accuracy. It is present in </a:t>
            </a:r>
            <a:r>
              <a:rPr lang="en-US" sz="2200" dirty="0" err="1">
                <a:latin typeface="Times New Roman" panose="02020603050405020304" pitchFamily="18" charset="0"/>
                <a:cs typeface="Times New Roman" panose="02020603050405020304" pitchFamily="18" charset="0"/>
              </a:rPr>
              <a:t>sklearn.metrics</a:t>
            </a:r>
            <a:r>
              <a:rPr lang="en-US" sz="2200" dirty="0">
                <a:latin typeface="Times New Roman" panose="02020603050405020304" pitchFamily="18" charset="0"/>
                <a:cs typeface="Times New Roman" panose="02020603050405020304" pitchFamily="18" charset="0"/>
              </a:rPr>
              <a:t> package</a:t>
            </a:r>
          </a:p>
          <a:p>
            <a:r>
              <a:rPr lang="en-US" sz="2200" dirty="0">
                <a:latin typeface="Times New Roman" panose="02020603050405020304" pitchFamily="18" charset="0"/>
                <a:cs typeface="Times New Roman" panose="02020603050405020304" pitchFamily="18" charset="0"/>
              </a:rPr>
              <a:t>Best possible score is 1.0 and it can be negative. A constant model that always predicts the expected value of y, disregarding the input features, would get a R^2 score of 0.0.</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br>
              <a:rPr lang="en-US" sz="2000" dirty="0"/>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30594F-52C0-49EB-BEDE-496B127E08F2}"/>
              </a:ext>
            </a:extLst>
          </p:cNvPr>
          <p:cNvPicPr>
            <a:picLocks noChangeAspect="1"/>
          </p:cNvPicPr>
          <p:nvPr/>
        </p:nvPicPr>
        <p:blipFill rotWithShape="1">
          <a:blip r:embed="rId2"/>
          <a:srcRect l="4866" r="67707"/>
          <a:stretch/>
        </p:blipFill>
        <p:spPr>
          <a:xfrm>
            <a:off x="3565746" y="2183068"/>
            <a:ext cx="5060507" cy="784419"/>
          </a:xfrm>
          <a:prstGeom prst="rect">
            <a:avLst/>
          </a:prstGeom>
        </p:spPr>
      </p:pic>
      <p:pic>
        <p:nvPicPr>
          <p:cNvPr id="5" name="Picture 4">
            <a:extLst>
              <a:ext uri="{FF2B5EF4-FFF2-40B4-BE49-F238E27FC236}">
                <a16:creationId xmlns:a16="http://schemas.microsoft.com/office/drawing/2014/main" id="{A98041DE-78B4-4CBC-94FD-BE451216C7F9}"/>
              </a:ext>
            </a:extLst>
          </p:cNvPr>
          <p:cNvPicPr>
            <a:picLocks noChangeAspect="1"/>
          </p:cNvPicPr>
          <p:nvPr/>
        </p:nvPicPr>
        <p:blipFill rotWithShape="1">
          <a:blip r:embed="rId3"/>
          <a:srcRect r="36816"/>
          <a:stretch/>
        </p:blipFill>
        <p:spPr>
          <a:xfrm>
            <a:off x="2385846" y="5159701"/>
            <a:ext cx="7651630" cy="1595904"/>
          </a:xfrm>
          <a:prstGeom prst="rect">
            <a:avLst/>
          </a:prstGeom>
        </p:spPr>
      </p:pic>
    </p:spTree>
    <p:extLst>
      <p:ext uri="{BB962C8B-B14F-4D97-AF65-F5344CB8AC3E}">
        <p14:creationId xmlns:p14="http://schemas.microsoft.com/office/powerpoint/2010/main" val="208519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5EDD-2431-497A-A4EC-E4F4E2E22D9E}"/>
              </a:ext>
            </a:extLst>
          </p:cNvPr>
          <p:cNvSpPr>
            <a:spLocks noGrp="1"/>
          </p:cNvSpPr>
          <p:nvPr>
            <p:ph type="title"/>
          </p:nvPr>
        </p:nvSpPr>
        <p:spPr>
          <a:xfrm>
            <a:off x="1640156" y="598231"/>
            <a:ext cx="8911687" cy="1280890"/>
          </a:xfrm>
        </p:spPr>
        <p:txBody>
          <a:bodyPr/>
          <a:lstStyle/>
          <a:p>
            <a:r>
              <a:rPr lang="en-US" b="1" dirty="0">
                <a:latin typeface="Times New Roman" panose="02020603050405020304" pitchFamily="18" charset="0"/>
                <a:cs typeface="Times New Roman" panose="02020603050405020304" pitchFamily="18" charset="0"/>
              </a:rPr>
              <a:t>Future Scope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8BDA50-5436-474D-8D43-9FB7FA98B05E}"/>
              </a:ext>
            </a:extLst>
          </p:cNvPr>
          <p:cNvSpPr>
            <a:spLocks noGrp="1"/>
          </p:cNvSpPr>
          <p:nvPr>
            <p:ph idx="1"/>
          </p:nvPr>
        </p:nvSpPr>
        <p:spPr>
          <a:xfrm>
            <a:off x="587883" y="1391727"/>
            <a:ext cx="11238931" cy="5121215"/>
          </a:xfrm>
        </p:spPr>
        <p:txBody>
          <a:bodyPr>
            <a:normAutofit/>
          </a:bodyPr>
          <a:lstStyle/>
          <a:p>
            <a:r>
              <a:rPr lang="en-US" sz="2200" dirty="0">
                <a:latin typeface="Times New Roman" panose="02020603050405020304" pitchFamily="18" charset="0"/>
                <a:cs typeface="Times New Roman" panose="02020603050405020304" pitchFamily="18" charset="0"/>
              </a:rPr>
              <a:t>For future work, we were working on large dataset would yield a better and real picture about the model. We have undertaken only few Machine Learning algorithms that are actually classifiers but we need to train many other classifiers and understand their predicting behavior for continuous values too.</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By improving the error values this can be useful for development of applications for various respective cities as well.  The existing system involves calculation of house prices without the necessary prediction about future market trends and price increase.</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To predict the efficient house pricing for real estate customers with respect to their budgets and priorities.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72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9F4B-77C6-42FD-8EB2-C817CAFB2617}"/>
              </a:ext>
            </a:extLst>
          </p:cNvPr>
          <p:cNvSpPr>
            <a:spLocks noGrp="1"/>
          </p:cNvSpPr>
          <p:nvPr>
            <p:ph type="title"/>
          </p:nvPr>
        </p:nvSpPr>
        <p:spPr>
          <a:xfrm>
            <a:off x="1640156" y="615484"/>
            <a:ext cx="8911687" cy="1280890"/>
          </a:xfrm>
        </p:spPr>
        <p:txBody>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48126F-0FB2-466E-9D63-29C303A40C99}"/>
              </a:ext>
            </a:extLst>
          </p:cNvPr>
          <p:cNvSpPr>
            <a:spLocks noGrp="1"/>
          </p:cNvSpPr>
          <p:nvPr>
            <p:ph idx="1"/>
          </p:nvPr>
        </p:nvSpPr>
        <p:spPr>
          <a:xfrm>
            <a:off x="708652" y="1547004"/>
            <a:ext cx="11135415" cy="5129841"/>
          </a:xfrm>
        </p:spPr>
        <p:txBody>
          <a:bodyPr/>
          <a:lstStyle/>
          <a:p>
            <a:r>
              <a:rPr lang="en-US" sz="2200" dirty="0">
                <a:latin typeface="Times New Roman" panose="02020603050405020304" pitchFamily="18" charset="0"/>
                <a:cs typeface="Times New Roman" panose="02020603050405020304" pitchFamily="18" charset="0"/>
              </a:rPr>
              <a:t>We have used machine learning algorithms to predict the house prices. We have mentioned the step by step procedure to analyze the dataset and finding the correlation between the parameters. Thus we can select the parameters which are not correlated to each other and are independent in nature.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feature set were then given as an input to four algorithms and a csv file was generated consisting of predicted house prices.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While making the system, an eye has been kept on making it as user-friendly, as cost effective and as flexible as possible. As such one may hope that the system will be acceptable to any user and will adequately meet his/her needs. </a:t>
            </a:r>
          </a:p>
          <a:p>
            <a:endParaRPr lang="en-IN" dirty="0"/>
          </a:p>
        </p:txBody>
      </p:sp>
    </p:spTree>
    <p:extLst>
      <p:ext uri="{BB962C8B-B14F-4D97-AF65-F5344CB8AC3E}">
        <p14:creationId xmlns:p14="http://schemas.microsoft.com/office/powerpoint/2010/main" val="1619313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CFF9-4AFD-404F-8346-927A4D37F4C6}"/>
              </a:ext>
            </a:extLst>
          </p:cNvPr>
          <p:cNvSpPr>
            <a:spLocks noGrp="1"/>
          </p:cNvSpPr>
          <p:nvPr>
            <p:ph type="title"/>
          </p:nvPr>
        </p:nvSpPr>
        <p:spPr>
          <a:xfrm>
            <a:off x="1640156" y="624110"/>
            <a:ext cx="8911687" cy="1280890"/>
          </a:xfrm>
        </p:spPr>
        <p:txBody>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0D3FC9-525F-45E1-96D3-EDE8AFA1E053}"/>
              </a:ext>
            </a:extLst>
          </p:cNvPr>
          <p:cNvSpPr>
            <a:spLocks noGrp="1"/>
          </p:cNvSpPr>
          <p:nvPr>
            <p:ph idx="1"/>
          </p:nvPr>
        </p:nvSpPr>
        <p:spPr>
          <a:xfrm>
            <a:off x="1217611" y="1540188"/>
            <a:ext cx="10022607" cy="4196377"/>
          </a:xfrm>
        </p:spPr>
        <p:txBody>
          <a:bodyPr>
            <a:normAutofit fontScale="85000" lnSpcReduction="20000"/>
          </a:bodyPr>
          <a:lstStyle/>
          <a:p>
            <a:r>
              <a:rPr lang="fi-FI" sz="2200" dirty="0">
                <a:latin typeface="Times New Roman" panose="02020603050405020304" pitchFamily="18" charset="0"/>
                <a:cs typeface="Times New Roman" panose="02020603050405020304" pitchFamily="18" charset="0"/>
              </a:rPr>
              <a:t>i. www.w3schools.com </a:t>
            </a:r>
          </a:p>
          <a:p>
            <a:r>
              <a:rPr lang="fi-FI" sz="2200" dirty="0">
                <a:latin typeface="Times New Roman" panose="02020603050405020304" pitchFamily="18" charset="0"/>
                <a:cs typeface="Times New Roman" panose="02020603050405020304" pitchFamily="18" charset="0"/>
              </a:rPr>
              <a:t>ii. http://stackoverflow.com/ </a:t>
            </a:r>
          </a:p>
          <a:p>
            <a:r>
              <a:rPr lang="fi-FI" sz="2200" dirty="0">
                <a:latin typeface="Times New Roman" panose="02020603050405020304" pitchFamily="18" charset="0"/>
                <a:cs typeface="Times New Roman" panose="02020603050405020304" pitchFamily="18" charset="0"/>
              </a:rPr>
              <a:t>iii. http://www.tutorialspoint.com/asp.net/ </a:t>
            </a:r>
          </a:p>
          <a:p>
            <a:r>
              <a:rPr lang="fi-FI" sz="2200" dirty="0">
                <a:latin typeface="Times New Roman" panose="02020603050405020304" pitchFamily="18" charset="0"/>
                <a:cs typeface="Times New Roman" panose="02020603050405020304" pitchFamily="18" charset="0"/>
              </a:rPr>
              <a:t>iv. https://console.cloud.google.com </a:t>
            </a:r>
          </a:p>
          <a:p>
            <a:r>
              <a:rPr lang="fi-FI" sz="2200" dirty="0">
                <a:latin typeface="Times New Roman" panose="02020603050405020304" pitchFamily="18" charset="0"/>
                <a:cs typeface="Times New Roman" panose="02020603050405020304" pitchFamily="18" charset="0"/>
              </a:rPr>
              <a:t>v. https://Hackveda.in </a:t>
            </a:r>
          </a:p>
          <a:p>
            <a:r>
              <a:rPr lang="fi-FI" sz="2200" dirty="0">
                <a:latin typeface="Times New Roman" panose="02020603050405020304" pitchFamily="18" charset="0"/>
                <a:cs typeface="Times New Roman" panose="02020603050405020304" pitchFamily="18" charset="0"/>
              </a:rPr>
              <a:t>vi. https://Wikipedia.com</a:t>
            </a:r>
          </a:p>
          <a:p>
            <a:r>
              <a:rPr lang="fi-FI" sz="2200" dirty="0">
                <a:latin typeface="Times New Roman" panose="02020603050405020304" pitchFamily="18" charset="0"/>
                <a:cs typeface="Times New Roman" panose="02020603050405020304" pitchFamily="18" charset="0"/>
              </a:rPr>
              <a:t>vii.https://Python.org</a:t>
            </a:r>
          </a:p>
          <a:p>
            <a:endParaRPr lang="fi-FI" dirty="0">
              <a:latin typeface="Times New Roman" panose="02020603050405020304" pitchFamily="18" charset="0"/>
              <a:cs typeface="Times New Roman" panose="02020603050405020304" pitchFamily="18" charset="0"/>
            </a:endParaRPr>
          </a:p>
          <a:p>
            <a:endParaRPr lang="fi-FI" dirty="0">
              <a:latin typeface="Times New Roman" panose="02020603050405020304" pitchFamily="18" charset="0"/>
              <a:cs typeface="Times New Roman" panose="02020603050405020304" pitchFamily="18" charset="0"/>
            </a:endParaRPr>
          </a:p>
          <a:p>
            <a:endParaRPr lang="fi-FI" dirty="0">
              <a:latin typeface="Times New Roman" panose="02020603050405020304" pitchFamily="18" charset="0"/>
              <a:cs typeface="Times New Roman" panose="02020603050405020304" pitchFamily="18" charset="0"/>
            </a:endParaRPr>
          </a:p>
          <a:p>
            <a:endParaRPr lang="fi-FI" dirty="0">
              <a:latin typeface="Times New Roman" panose="02020603050405020304" pitchFamily="18" charset="0"/>
              <a:cs typeface="Times New Roman" panose="02020603050405020304" pitchFamily="18" charset="0"/>
            </a:endParaRPr>
          </a:p>
          <a:p>
            <a:pPr marL="0" indent="0">
              <a:buNone/>
            </a:pPr>
            <a:r>
              <a:rPr lang="fi-FI"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94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02CD-C2D2-4628-91C1-495B1947BAB2}"/>
              </a:ext>
            </a:extLst>
          </p:cNvPr>
          <p:cNvSpPr>
            <a:spLocks noGrp="1"/>
          </p:cNvSpPr>
          <p:nvPr>
            <p:ph type="title"/>
          </p:nvPr>
        </p:nvSpPr>
        <p:spPr>
          <a:xfrm>
            <a:off x="1954569" y="2739998"/>
            <a:ext cx="8911687" cy="1378003"/>
          </a:xfrm>
        </p:spPr>
        <p:txBody>
          <a:bodyPr>
            <a:normAutofit fontScale="90000"/>
          </a:bodyPr>
          <a:lstStyle/>
          <a:p>
            <a:pPr algn="ctr"/>
            <a:r>
              <a:rPr lang="en-US" sz="8900" b="1" u="sng" dirty="0">
                <a:latin typeface="Times New Roman" panose="02020603050405020304" pitchFamily="18" charset="0"/>
                <a:cs typeface="Times New Roman" panose="02020603050405020304" pitchFamily="18" charset="0"/>
              </a:rPr>
              <a:t>Thank You</a:t>
            </a:r>
            <a:r>
              <a:rPr lang="en-US" sz="8900" b="1" dirty="0">
                <a:latin typeface="Times New Roman" panose="02020603050405020304" pitchFamily="18" charset="0"/>
                <a:cs typeface="Times New Roman" panose="02020603050405020304" pitchFamily="18" charset="0"/>
              </a:rPr>
              <a:t>! </a:t>
            </a:r>
            <a:br>
              <a:rPr lang="en-US" dirty="0"/>
            </a:br>
            <a:endParaRPr lang="en-IN" dirty="0"/>
          </a:p>
        </p:txBody>
      </p:sp>
    </p:spTree>
    <p:extLst>
      <p:ext uri="{BB962C8B-B14F-4D97-AF65-F5344CB8AC3E}">
        <p14:creationId xmlns:p14="http://schemas.microsoft.com/office/powerpoint/2010/main" val="1226152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EE91-6D8B-488E-85F9-7E902833FE5F}"/>
              </a:ext>
            </a:extLst>
          </p:cNvPr>
          <p:cNvSpPr>
            <a:spLocks noGrp="1"/>
          </p:cNvSpPr>
          <p:nvPr>
            <p:ph type="title"/>
          </p:nvPr>
        </p:nvSpPr>
        <p:spPr>
          <a:xfrm>
            <a:off x="1729939" y="606857"/>
            <a:ext cx="8911687" cy="1280890"/>
          </a:xfrm>
        </p:spPr>
        <p:txBody>
          <a:bodyPr/>
          <a:lstStyle/>
          <a:p>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5ECA71-8A19-420C-9921-DB09DC8020CA}"/>
              </a:ext>
            </a:extLst>
          </p:cNvPr>
          <p:cNvSpPr>
            <a:spLocks noGrp="1"/>
          </p:cNvSpPr>
          <p:nvPr>
            <p:ph idx="1"/>
          </p:nvPr>
        </p:nvSpPr>
        <p:spPr>
          <a:xfrm>
            <a:off x="570630" y="1423358"/>
            <a:ext cx="11230306" cy="5037826"/>
          </a:xfrm>
        </p:spPr>
        <p:txBody>
          <a:bodyPr>
            <a:normAutofit/>
          </a:bodyPr>
          <a:lstStyle/>
          <a:p>
            <a:r>
              <a:rPr lang="en-IN" sz="2400" dirty="0">
                <a:solidFill>
                  <a:schemeClr val="tx1"/>
                </a:solidFill>
                <a:latin typeface="Times New Roman" panose="02020603050405020304" pitchFamily="18" charset="0"/>
                <a:cs typeface="Times New Roman" panose="02020603050405020304" pitchFamily="18" charset="0"/>
              </a:rPr>
              <a:t>The developed system helps in predicting the house price. The main objectives of our project are: - </a:t>
            </a:r>
          </a:p>
          <a:p>
            <a:pPr lvl="2" fontAlgn="base"/>
            <a:r>
              <a:rPr lang="en-IN" sz="2400" u="sng" dirty="0">
                <a:solidFill>
                  <a:schemeClr val="tx1"/>
                </a:solidFill>
                <a:latin typeface="Times New Roman" panose="02020603050405020304" pitchFamily="18" charset="0"/>
                <a:cs typeface="Times New Roman" panose="02020603050405020304" pitchFamily="18" charset="0"/>
              </a:rPr>
              <a:t>Management of house prices </a:t>
            </a:r>
            <a:r>
              <a:rPr lang="en-IN" sz="2400" dirty="0">
                <a:solidFill>
                  <a:schemeClr val="tx1"/>
                </a:solidFill>
                <a:latin typeface="Times New Roman" panose="02020603050405020304" pitchFamily="18" charset="0"/>
                <a:cs typeface="Times New Roman" panose="02020603050405020304" pitchFamily="18" charset="0"/>
              </a:rPr>
              <a:t>faster and easier at one place: By using of this software one can easily get the price of house which he/she wants to buys or sells at the suitable requirements. </a:t>
            </a:r>
          </a:p>
          <a:p>
            <a:pPr marL="914400" lvl="2" indent="0" fontAlgn="base">
              <a:buNone/>
            </a:pPr>
            <a:endParaRPr lang="en-IN" sz="2400" dirty="0">
              <a:solidFill>
                <a:schemeClr val="tx1"/>
              </a:solidFill>
              <a:latin typeface="Times New Roman" panose="02020603050405020304" pitchFamily="18" charset="0"/>
              <a:cs typeface="Times New Roman" panose="02020603050405020304" pitchFamily="18" charset="0"/>
            </a:endParaRPr>
          </a:p>
          <a:p>
            <a:pPr lvl="2" fontAlgn="base"/>
            <a:r>
              <a:rPr lang="en-IN" sz="2400" u="sng" dirty="0">
                <a:solidFill>
                  <a:schemeClr val="tx1"/>
                </a:solidFill>
                <a:latin typeface="Times New Roman" panose="02020603050405020304" pitchFamily="18" charset="0"/>
                <a:cs typeface="Times New Roman" panose="02020603050405020304" pitchFamily="18" charset="0"/>
              </a:rPr>
              <a:t>Customers satisfaction</a:t>
            </a:r>
            <a:r>
              <a:rPr lang="en-IN" sz="2400" dirty="0">
                <a:solidFill>
                  <a:schemeClr val="tx1"/>
                </a:solidFill>
                <a:latin typeface="Times New Roman" panose="02020603050405020304" pitchFamily="18" charset="0"/>
                <a:cs typeface="Times New Roman" panose="02020603050405020304" pitchFamily="18" charset="0"/>
              </a:rPr>
              <a:t>: One can directly go through to our website for checking the estimate of house price. </a:t>
            </a:r>
          </a:p>
          <a:p>
            <a:pPr marL="914400" lvl="2" indent="0" fontAlgn="base">
              <a:buNone/>
            </a:pPr>
            <a:endParaRPr lang="en-IN" sz="2400" dirty="0">
              <a:solidFill>
                <a:schemeClr val="tx1"/>
              </a:solidFill>
              <a:latin typeface="Times New Roman" panose="02020603050405020304" pitchFamily="18" charset="0"/>
              <a:cs typeface="Times New Roman" panose="02020603050405020304" pitchFamily="18" charset="0"/>
            </a:endParaRPr>
          </a:p>
          <a:p>
            <a:pPr lvl="2" fontAlgn="base"/>
            <a:r>
              <a:rPr lang="en-IN" sz="2400" u="sng" dirty="0">
                <a:solidFill>
                  <a:schemeClr val="tx1"/>
                </a:solidFill>
                <a:latin typeface="Times New Roman" panose="02020603050405020304" pitchFamily="18" charset="0"/>
                <a:cs typeface="Times New Roman" panose="02020603050405020304" pitchFamily="18" charset="0"/>
              </a:rPr>
              <a:t>Unbiased Results</a:t>
            </a:r>
            <a:r>
              <a:rPr lang="en-IN" sz="2400" dirty="0">
                <a:solidFill>
                  <a:schemeClr val="tx1"/>
                </a:solidFill>
                <a:latin typeface="Times New Roman" panose="02020603050405020304" pitchFamily="18" charset="0"/>
                <a:cs typeface="Times New Roman" panose="02020603050405020304" pitchFamily="18" charset="0"/>
              </a:rPr>
              <a:t>: As the users won’t be cheated by the buyer or seller. </a:t>
            </a:r>
          </a:p>
          <a:p>
            <a:pPr lvl="2" fontAlgn="base"/>
            <a:endParaRPr lang="en-IN" sz="2400" dirty="0">
              <a:solidFill>
                <a:schemeClr val="tx1"/>
              </a:solidFill>
              <a:latin typeface="Times New Roman" panose="02020603050405020304" pitchFamily="18" charset="0"/>
              <a:cs typeface="Times New Roman" panose="02020603050405020304" pitchFamily="18" charset="0"/>
            </a:endParaRPr>
          </a:p>
          <a:p>
            <a:pPr lvl="2" fontAlgn="base"/>
            <a:endParaRPr lang="en-IN" sz="2200" dirty="0">
              <a:latin typeface="Times New Roman" panose="02020603050405020304" pitchFamily="18" charset="0"/>
              <a:cs typeface="Times New Roman" panose="02020603050405020304" pitchFamily="18" charset="0"/>
            </a:endParaRPr>
          </a:p>
          <a:p>
            <a:pPr lvl="2" fontAlgn="base"/>
            <a:endParaRPr lang="en-IN" sz="2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904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3F18-97BA-42F1-B7B3-7AE3C5484FE6}"/>
              </a:ext>
            </a:extLst>
          </p:cNvPr>
          <p:cNvSpPr>
            <a:spLocks noGrp="1"/>
          </p:cNvSpPr>
          <p:nvPr>
            <p:ph type="title"/>
          </p:nvPr>
        </p:nvSpPr>
        <p:spPr>
          <a:xfrm>
            <a:off x="1640156" y="615484"/>
            <a:ext cx="8911687" cy="1280890"/>
          </a:xfrm>
        </p:spPr>
        <p:txBody>
          <a:bodyPr/>
          <a:lstStyle/>
          <a:p>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0245D1-1E81-4A0C-AC16-248B96D84FAB}"/>
              </a:ext>
            </a:extLst>
          </p:cNvPr>
          <p:cNvSpPr>
            <a:spLocks noGrp="1"/>
          </p:cNvSpPr>
          <p:nvPr>
            <p:ph idx="1"/>
          </p:nvPr>
        </p:nvSpPr>
        <p:spPr>
          <a:xfrm>
            <a:off x="449860" y="1540188"/>
            <a:ext cx="11575363" cy="5128031"/>
          </a:xfrm>
        </p:spPr>
        <p:txBody>
          <a:bodyPr/>
          <a:lstStyle/>
          <a:p>
            <a:r>
              <a:rPr lang="en-IN" sz="2200" dirty="0">
                <a:solidFill>
                  <a:schemeClr val="tx1"/>
                </a:solidFill>
                <a:latin typeface="Times New Roman" panose="02020603050405020304" pitchFamily="18" charset="0"/>
                <a:cs typeface="Times New Roman" panose="02020603050405020304" pitchFamily="18" charset="0"/>
              </a:rPr>
              <a:t>To Extract knowledge from dataset available, we followed the </a:t>
            </a:r>
            <a:r>
              <a:rPr lang="en-IN" sz="2200" b="1" dirty="0">
                <a:solidFill>
                  <a:schemeClr val="tx1"/>
                </a:solidFill>
                <a:latin typeface="Times New Roman" panose="02020603050405020304" pitchFamily="18" charset="0"/>
                <a:cs typeface="Times New Roman" panose="02020603050405020304" pitchFamily="18" charset="0"/>
              </a:rPr>
              <a:t>KDD</a:t>
            </a:r>
            <a:r>
              <a:rPr lang="en-IN" sz="2200" dirty="0">
                <a:solidFill>
                  <a:schemeClr val="tx1"/>
                </a:solidFill>
                <a:latin typeface="Times New Roman" panose="02020603050405020304" pitchFamily="18" charset="0"/>
                <a:cs typeface="Times New Roman" panose="02020603050405020304" pitchFamily="18" charset="0"/>
              </a:rPr>
              <a:t> (Knowledge Discovery Process) approach</a:t>
            </a:r>
          </a:p>
          <a:p>
            <a:r>
              <a:rPr lang="en-IN" sz="2200" dirty="0">
                <a:solidFill>
                  <a:schemeClr val="tx1"/>
                </a:solidFill>
                <a:latin typeface="Times New Roman" panose="02020603050405020304" pitchFamily="18" charset="0"/>
                <a:cs typeface="Times New Roman" panose="02020603050405020304" pitchFamily="18" charset="0"/>
              </a:rPr>
              <a:t>This process includes the following stages:</a:t>
            </a:r>
            <a:br>
              <a:rPr lang="en-IN" sz="2200" dirty="0">
                <a:solidFill>
                  <a:schemeClr val="tx1"/>
                </a:solidFill>
                <a:latin typeface="Times New Roman" panose="02020603050405020304" pitchFamily="18" charset="0"/>
                <a:cs typeface="Times New Roman" panose="02020603050405020304" pitchFamily="18" charset="0"/>
              </a:rPr>
            </a:br>
            <a:r>
              <a:rPr lang="en-IN" sz="2200" dirty="0">
                <a:solidFill>
                  <a:schemeClr val="tx1"/>
                </a:solidFill>
                <a:latin typeface="Times New Roman" panose="02020603050405020304" pitchFamily="18" charset="0"/>
                <a:cs typeface="Times New Roman" panose="02020603050405020304" pitchFamily="18" charset="0"/>
              </a:rPr>
              <a:t>1. Data collection</a:t>
            </a:r>
            <a:br>
              <a:rPr lang="en-IN" sz="2200" dirty="0">
                <a:solidFill>
                  <a:schemeClr val="tx1"/>
                </a:solidFill>
                <a:latin typeface="Times New Roman" panose="02020603050405020304" pitchFamily="18" charset="0"/>
                <a:cs typeface="Times New Roman" panose="02020603050405020304" pitchFamily="18" charset="0"/>
              </a:rPr>
            </a:br>
            <a:r>
              <a:rPr lang="en-IN" sz="2200" dirty="0">
                <a:solidFill>
                  <a:schemeClr val="tx1"/>
                </a:solidFill>
                <a:latin typeface="Times New Roman" panose="02020603050405020304" pitchFamily="18" charset="0"/>
                <a:cs typeface="Times New Roman" panose="02020603050405020304" pitchFamily="18" charset="0"/>
              </a:rPr>
              <a:t>2. Data selection (Dependent, Independent Variables)</a:t>
            </a:r>
            <a:br>
              <a:rPr lang="en-IN" sz="2200" dirty="0">
                <a:solidFill>
                  <a:schemeClr val="tx1"/>
                </a:solidFill>
                <a:latin typeface="Times New Roman" panose="02020603050405020304" pitchFamily="18" charset="0"/>
                <a:cs typeface="Times New Roman" panose="02020603050405020304" pitchFamily="18" charset="0"/>
              </a:rPr>
            </a:br>
            <a:r>
              <a:rPr lang="en-IN" sz="2200" dirty="0">
                <a:solidFill>
                  <a:schemeClr val="tx1"/>
                </a:solidFill>
                <a:latin typeface="Times New Roman" panose="02020603050405020304" pitchFamily="18" charset="0"/>
                <a:cs typeface="Times New Roman" panose="02020603050405020304" pitchFamily="18" charset="0"/>
              </a:rPr>
              <a:t>3. Data pre-processing (Remove missing values, convert text into numbers)</a:t>
            </a:r>
            <a:br>
              <a:rPr lang="en-IN" sz="2200" dirty="0">
                <a:solidFill>
                  <a:schemeClr val="tx1"/>
                </a:solidFill>
                <a:latin typeface="Times New Roman" panose="02020603050405020304" pitchFamily="18" charset="0"/>
                <a:cs typeface="Times New Roman" panose="02020603050405020304" pitchFamily="18" charset="0"/>
              </a:rPr>
            </a:br>
            <a:r>
              <a:rPr lang="en-IN" sz="2200" dirty="0">
                <a:solidFill>
                  <a:schemeClr val="tx1"/>
                </a:solidFill>
                <a:latin typeface="Times New Roman" panose="02020603050405020304" pitchFamily="18" charset="0"/>
                <a:cs typeface="Times New Roman" panose="02020603050405020304" pitchFamily="18" charset="0"/>
              </a:rPr>
              <a:t>4. Data transformation (Scale all the factors/variables on a common scale between 0 - 1)</a:t>
            </a:r>
            <a:br>
              <a:rPr lang="en-IN" sz="2200" dirty="0">
                <a:solidFill>
                  <a:schemeClr val="tx1"/>
                </a:solidFill>
                <a:latin typeface="Times New Roman" panose="02020603050405020304" pitchFamily="18" charset="0"/>
                <a:cs typeface="Times New Roman" panose="02020603050405020304" pitchFamily="18" charset="0"/>
              </a:rPr>
            </a:br>
            <a:r>
              <a:rPr lang="en-IN" sz="2200" dirty="0">
                <a:solidFill>
                  <a:schemeClr val="tx1"/>
                </a:solidFill>
                <a:latin typeface="Times New Roman" panose="02020603050405020304" pitchFamily="18" charset="0"/>
                <a:cs typeface="Times New Roman" panose="02020603050405020304" pitchFamily="18" charset="0"/>
              </a:rPr>
              <a:t>5. Data interpretation and Evaluation (generate graphs of the values and identify possible reasons for the facts)</a:t>
            </a:r>
          </a:p>
          <a:p>
            <a:r>
              <a:rPr lang="en-IN" sz="2200" dirty="0">
                <a:solidFill>
                  <a:schemeClr val="tx1"/>
                </a:solidFill>
                <a:latin typeface="Times New Roman" panose="02020603050405020304" pitchFamily="18" charset="0"/>
                <a:cs typeface="Times New Roman" panose="02020603050405020304" pitchFamily="18" charset="0"/>
              </a:rPr>
              <a:t>Knowledge (Logic/Mathematical equation/formula) is acquired! Using this knowledge machine can perform prediction/forecasting/machine learning.</a:t>
            </a:r>
          </a:p>
          <a:p>
            <a:endParaRPr lang="en-IN" dirty="0"/>
          </a:p>
        </p:txBody>
      </p:sp>
    </p:spTree>
    <p:extLst>
      <p:ext uri="{BB962C8B-B14F-4D97-AF65-F5344CB8AC3E}">
        <p14:creationId xmlns:p14="http://schemas.microsoft.com/office/powerpoint/2010/main" val="416612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7785331" cy="597562"/>
          </a:xfrm>
        </p:spPr>
        <p:txBody>
          <a:bodyPr>
            <a:noAutofit/>
          </a:bodyPr>
          <a:lstStyle/>
          <a:p>
            <a:r>
              <a:rPr lang="en-US" b="1" dirty="0">
                <a:latin typeface="Times New Roman" panose="02020603050405020304" pitchFamily="18" charset="0"/>
                <a:cs typeface="Times New Roman" panose="02020603050405020304" pitchFamily="18" charset="0"/>
              </a:rPr>
              <a:t>KDD (Knowledge Discovery Process)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03E8DB-CF6A-4981-A407-74FA411A9667}"/>
              </a:ext>
            </a:extLst>
          </p:cNvPr>
          <p:cNvPicPr>
            <a:picLocks noChangeAspect="1"/>
          </p:cNvPicPr>
          <p:nvPr/>
        </p:nvPicPr>
        <p:blipFill>
          <a:blip r:embed="rId2"/>
          <a:stretch>
            <a:fillRect/>
          </a:stretch>
        </p:blipFill>
        <p:spPr>
          <a:xfrm>
            <a:off x="947857" y="1755212"/>
            <a:ext cx="10421757" cy="4555073"/>
          </a:xfrm>
          <a:prstGeom prst="rect">
            <a:avLst/>
          </a:prstGeom>
        </p:spPr>
      </p:pic>
      <p:sp>
        <p:nvSpPr>
          <p:cNvPr id="3" name="Rectangle 2">
            <a:extLst>
              <a:ext uri="{FF2B5EF4-FFF2-40B4-BE49-F238E27FC236}">
                <a16:creationId xmlns:a16="http://schemas.microsoft.com/office/drawing/2014/main" id="{34D78DD8-C998-4210-812F-93ED24C84EAE}"/>
              </a:ext>
            </a:extLst>
          </p:cNvPr>
          <p:cNvSpPr/>
          <p:nvPr/>
        </p:nvSpPr>
        <p:spPr>
          <a:xfrm>
            <a:off x="4162144" y="6233890"/>
            <a:ext cx="3050835"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Fig-01: KDD Process Diagram</a:t>
            </a:r>
          </a:p>
        </p:txBody>
      </p:sp>
    </p:spTree>
    <p:extLst>
      <p:ext uri="{BB962C8B-B14F-4D97-AF65-F5344CB8AC3E}">
        <p14:creationId xmlns:p14="http://schemas.microsoft.com/office/powerpoint/2010/main" val="299498026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FE21-B01A-4032-89AF-CFA0F8A69AAA}"/>
              </a:ext>
            </a:extLst>
          </p:cNvPr>
          <p:cNvSpPr>
            <a:spLocks noGrp="1"/>
          </p:cNvSpPr>
          <p:nvPr>
            <p:ph type="title"/>
          </p:nvPr>
        </p:nvSpPr>
        <p:spPr>
          <a:xfrm>
            <a:off x="1640156" y="621102"/>
            <a:ext cx="8911687" cy="1280890"/>
          </a:xfrm>
        </p:spPr>
        <p:txBody>
          <a:bodyPr/>
          <a:lstStyle/>
          <a:p>
            <a:r>
              <a:rPr lang="en-US" b="1" dirty="0">
                <a:latin typeface="Times New Roman" panose="02020603050405020304" pitchFamily="18" charset="0"/>
                <a:cs typeface="Times New Roman" panose="02020603050405020304" pitchFamily="18" charset="0"/>
              </a:rPr>
              <a:t>Tools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678B1D-E92A-48BA-96EB-13478B597058}"/>
              </a:ext>
            </a:extLst>
          </p:cNvPr>
          <p:cNvSpPr>
            <a:spLocks noGrp="1"/>
          </p:cNvSpPr>
          <p:nvPr>
            <p:ph idx="1"/>
          </p:nvPr>
        </p:nvSpPr>
        <p:spPr>
          <a:xfrm>
            <a:off x="613526" y="1261547"/>
            <a:ext cx="11126788" cy="5673584"/>
          </a:xfrm>
        </p:spPr>
        <p:txBody>
          <a:bodyPr/>
          <a:lstStyle/>
          <a:p>
            <a:r>
              <a:rPr lang="en-US" b="1" dirty="0" err="1">
                <a:solidFill>
                  <a:schemeClr val="tx1"/>
                </a:solidFill>
                <a:latin typeface="Times New Roman" panose="02020603050405020304" pitchFamily="18" charset="0"/>
                <a:cs typeface="Times New Roman" panose="02020603050405020304" pitchFamily="18" charset="0"/>
              </a:rPr>
              <a:t>Colaboratory</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(also known as </a:t>
            </a:r>
            <a:r>
              <a:rPr lang="en-US" dirty="0" err="1">
                <a:solidFill>
                  <a:schemeClr val="tx1"/>
                </a:solidFill>
                <a:latin typeface="Times New Roman" panose="02020603050405020304" pitchFamily="18" charset="0"/>
                <a:cs typeface="Times New Roman" panose="02020603050405020304" pitchFamily="18" charset="0"/>
              </a:rPr>
              <a:t>Colab</a:t>
            </a:r>
            <a:r>
              <a:rPr lang="en-US" dirty="0">
                <a:solidFill>
                  <a:schemeClr val="tx1"/>
                </a:solidFill>
                <a:latin typeface="Times New Roman" panose="02020603050405020304" pitchFamily="18" charset="0"/>
                <a:cs typeface="Times New Roman" panose="02020603050405020304" pitchFamily="18" charset="0"/>
              </a:rPr>
              <a:t>) is a free </a:t>
            </a:r>
            <a:r>
              <a:rPr lang="en-US" dirty="0" err="1">
                <a:solidFill>
                  <a:schemeClr val="tx1"/>
                </a:solidFill>
                <a:latin typeface="Times New Roman" panose="02020603050405020304" pitchFamily="18" charset="0"/>
                <a:cs typeface="Times New Roman" panose="02020603050405020304" pitchFamily="18" charset="0"/>
              </a:rPr>
              <a:t>Jupyter</a:t>
            </a:r>
            <a:r>
              <a:rPr lang="en-US" dirty="0">
                <a:solidFill>
                  <a:schemeClr val="tx1"/>
                </a:solidFill>
                <a:latin typeface="Times New Roman" panose="02020603050405020304" pitchFamily="18" charset="0"/>
                <a:cs typeface="Times New Roman" panose="02020603050405020304" pitchFamily="18" charset="0"/>
              </a:rPr>
              <a:t> notebook environment that requires no setup and runs entirely in the cloud. </a:t>
            </a:r>
            <a:r>
              <a:rPr lang="en-US" dirty="0" err="1">
                <a:solidFill>
                  <a:schemeClr val="tx1"/>
                </a:solidFill>
                <a:latin typeface="Times New Roman" panose="02020603050405020304" pitchFamily="18" charset="0"/>
                <a:cs typeface="Times New Roman" panose="02020603050405020304" pitchFamily="18" charset="0"/>
              </a:rPr>
              <a:t>Colab</a:t>
            </a:r>
            <a:r>
              <a:rPr lang="en-US" dirty="0">
                <a:solidFill>
                  <a:schemeClr val="tx1"/>
                </a:solidFill>
                <a:latin typeface="Times New Roman" panose="02020603050405020304" pitchFamily="18" charset="0"/>
                <a:cs typeface="Times New Roman" panose="02020603050405020304" pitchFamily="18" charset="0"/>
              </a:rPr>
              <a:t> notebooks are </a:t>
            </a:r>
            <a:r>
              <a:rPr lang="en-US" dirty="0" err="1">
                <a:solidFill>
                  <a:schemeClr val="tx1"/>
                </a:solidFill>
                <a:latin typeface="Times New Roman" panose="02020603050405020304" pitchFamily="18" charset="0"/>
                <a:cs typeface="Times New Roman" panose="02020603050405020304" pitchFamily="18" charset="0"/>
              </a:rPr>
              <a:t>Jupyter</a:t>
            </a:r>
            <a:r>
              <a:rPr lang="en-US" dirty="0">
                <a:solidFill>
                  <a:schemeClr val="tx1"/>
                </a:solidFill>
                <a:latin typeface="Times New Roman" panose="02020603050405020304" pitchFamily="18" charset="0"/>
                <a:cs typeface="Times New Roman" panose="02020603050405020304" pitchFamily="18" charset="0"/>
              </a:rPr>
              <a:t> notebooks that are hosted by </a:t>
            </a:r>
            <a:r>
              <a:rPr lang="en-US" dirty="0" err="1">
                <a:solidFill>
                  <a:schemeClr val="tx1"/>
                </a:solidFill>
                <a:latin typeface="Times New Roman" panose="02020603050405020304" pitchFamily="18" charset="0"/>
                <a:cs typeface="Times New Roman" panose="02020603050405020304" pitchFamily="18" charset="0"/>
              </a:rPr>
              <a:t>Colab</a:t>
            </a:r>
            <a:r>
              <a:rPr lang="en-US"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With </a:t>
            </a:r>
            <a:r>
              <a:rPr lang="en-US" dirty="0" err="1">
                <a:solidFill>
                  <a:schemeClr val="tx1"/>
                </a:solidFill>
                <a:latin typeface="Times New Roman" panose="02020603050405020304" pitchFamily="18" charset="0"/>
                <a:cs typeface="Times New Roman" panose="02020603050405020304" pitchFamily="18" charset="0"/>
              </a:rPr>
              <a:t>Colaboratory</a:t>
            </a:r>
            <a:r>
              <a:rPr lang="en-US" dirty="0">
                <a:solidFill>
                  <a:schemeClr val="tx1"/>
                </a:solidFill>
                <a:latin typeface="Times New Roman" panose="02020603050405020304" pitchFamily="18" charset="0"/>
                <a:cs typeface="Times New Roman" panose="02020603050405020304" pitchFamily="18" charset="0"/>
              </a:rPr>
              <a:t> you can write and execute code, save and share your analyses, and access powerful computing resources, all for free from your browser.</a:t>
            </a:r>
            <a:endParaRPr lang="en-IN"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When you create your own </a:t>
            </a:r>
            <a:r>
              <a:rPr lang="en-US" dirty="0" err="1">
                <a:solidFill>
                  <a:schemeClr val="tx1"/>
                </a:solidFill>
                <a:latin typeface="Times New Roman" panose="02020603050405020304" pitchFamily="18" charset="0"/>
                <a:cs typeface="Times New Roman" panose="02020603050405020304" pitchFamily="18" charset="0"/>
              </a:rPr>
              <a:t>Colab</a:t>
            </a:r>
            <a:r>
              <a:rPr lang="en-US" dirty="0">
                <a:solidFill>
                  <a:schemeClr val="tx1"/>
                </a:solidFill>
                <a:latin typeface="Times New Roman" panose="02020603050405020304" pitchFamily="18" charset="0"/>
                <a:cs typeface="Times New Roman" panose="02020603050405020304" pitchFamily="18" charset="0"/>
              </a:rPr>
              <a:t> notebooks, they are stored in your Google Drive account. You can easily share your </a:t>
            </a:r>
            <a:r>
              <a:rPr lang="en-US" dirty="0" err="1">
                <a:solidFill>
                  <a:schemeClr val="tx1"/>
                </a:solidFill>
                <a:latin typeface="Times New Roman" panose="02020603050405020304" pitchFamily="18" charset="0"/>
                <a:cs typeface="Times New Roman" panose="02020603050405020304" pitchFamily="18" charset="0"/>
              </a:rPr>
              <a:t>Colab</a:t>
            </a:r>
            <a:r>
              <a:rPr lang="en-US" dirty="0">
                <a:solidFill>
                  <a:schemeClr val="tx1"/>
                </a:solidFill>
                <a:latin typeface="Times New Roman" panose="02020603050405020304" pitchFamily="18" charset="0"/>
                <a:cs typeface="Times New Roman" panose="02020603050405020304" pitchFamily="18" charset="0"/>
              </a:rPr>
              <a:t> notebooks with co-workers or friends, allowing them to comment on your notebooks or even edit them.</a:t>
            </a:r>
          </a:p>
          <a:p>
            <a:r>
              <a:rPr lang="en-US" dirty="0" err="1">
                <a:solidFill>
                  <a:schemeClr val="tx1"/>
                </a:solidFill>
                <a:latin typeface="Times New Roman" panose="02020603050405020304" pitchFamily="18" charset="0"/>
                <a:cs typeface="Times New Roman" panose="02020603050405020304" pitchFamily="18" charset="0"/>
              </a:rPr>
              <a:t>Colaboratory</a:t>
            </a:r>
            <a:r>
              <a:rPr lang="en-US" dirty="0">
                <a:solidFill>
                  <a:schemeClr val="tx1"/>
                </a:solidFill>
                <a:latin typeface="Times New Roman" panose="02020603050405020304" pitchFamily="18" charset="0"/>
                <a:cs typeface="Times New Roman" panose="02020603050405020304" pitchFamily="18" charset="0"/>
              </a:rPr>
              <a:t> is a free </a:t>
            </a:r>
            <a:r>
              <a:rPr lang="en-US" dirty="0" err="1">
                <a:solidFill>
                  <a:schemeClr val="tx1"/>
                </a:solidFill>
                <a:latin typeface="Times New Roman" panose="02020603050405020304" pitchFamily="18" charset="0"/>
                <a:cs typeface="Times New Roman" panose="02020603050405020304" pitchFamily="18" charset="0"/>
              </a:rPr>
              <a:t>Jupyter</a:t>
            </a:r>
            <a:r>
              <a:rPr lang="en-US" dirty="0">
                <a:solidFill>
                  <a:schemeClr val="tx1"/>
                </a:solidFill>
                <a:latin typeface="Times New Roman" panose="02020603050405020304" pitchFamily="18" charset="0"/>
                <a:cs typeface="Times New Roman" panose="02020603050405020304" pitchFamily="18" charset="0"/>
              </a:rPr>
              <a:t> notebook environment provided by Google where you can use free GPUs and TPUs. It’s a </a:t>
            </a:r>
            <a:r>
              <a:rPr lang="en-US" dirty="0" err="1">
                <a:solidFill>
                  <a:schemeClr val="tx1"/>
                </a:solidFill>
                <a:latin typeface="Times New Roman" panose="02020603050405020304" pitchFamily="18" charset="0"/>
                <a:cs typeface="Times New Roman" panose="02020603050405020304" pitchFamily="18" charset="0"/>
              </a:rPr>
              <a:t>Jupyter</a:t>
            </a:r>
            <a:r>
              <a:rPr lang="en-US" dirty="0">
                <a:solidFill>
                  <a:schemeClr val="tx1"/>
                </a:solidFill>
                <a:latin typeface="Times New Roman" panose="02020603050405020304" pitchFamily="18" charset="0"/>
                <a:cs typeface="Times New Roman" panose="02020603050405020304" pitchFamily="18" charset="0"/>
              </a:rPr>
              <a:t> notebook environment that requires no setup to use.</a:t>
            </a:r>
          </a:p>
        </p:txBody>
      </p:sp>
      <p:pic>
        <p:nvPicPr>
          <p:cNvPr id="5" name="Picture 4">
            <a:extLst>
              <a:ext uri="{FF2B5EF4-FFF2-40B4-BE49-F238E27FC236}">
                <a16:creationId xmlns:a16="http://schemas.microsoft.com/office/drawing/2014/main" id="{483F8577-E003-4383-B28E-5FF5F73A9C2E}"/>
              </a:ext>
            </a:extLst>
          </p:cNvPr>
          <p:cNvPicPr>
            <a:picLocks noChangeAspect="1"/>
          </p:cNvPicPr>
          <p:nvPr/>
        </p:nvPicPr>
        <p:blipFill>
          <a:blip r:embed="rId2"/>
          <a:stretch>
            <a:fillRect/>
          </a:stretch>
        </p:blipFill>
        <p:spPr>
          <a:xfrm>
            <a:off x="1892284" y="4007493"/>
            <a:ext cx="8289984" cy="2356688"/>
          </a:xfrm>
          <a:prstGeom prst="rect">
            <a:avLst/>
          </a:prstGeom>
        </p:spPr>
      </p:pic>
      <p:sp>
        <p:nvSpPr>
          <p:cNvPr id="8" name="Rectangle 7">
            <a:extLst>
              <a:ext uri="{FF2B5EF4-FFF2-40B4-BE49-F238E27FC236}">
                <a16:creationId xmlns:a16="http://schemas.microsoft.com/office/drawing/2014/main" id="{3D982825-F756-430C-99EF-0A3B3D41EB21}"/>
              </a:ext>
            </a:extLst>
          </p:cNvPr>
          <p:cNvSpPr/>
          <p:nvPr/>
        </p:nvSpPr>
        <p:spPr>
          <a:xfrm>
            <a:off x="4100584" y="6436403"/>
            <a:ext cx="317266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Fig-02: Layout of Google </a:t>
            </a:r>
            <a:r>
              <a:rPr lang="en-US" dirty="0" err="1">
                <a:latin typeface="Times New Roman" panose="02020603050405020304" pitchFamily="18" charset="0"/>
                <a:cs typeface="Times New Roman" panose="02020603050405020304" pitchFamily="18" charset="0"/>
              </a:rPr>
              <a:t>Colab</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519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7145-80ED-404A-88A8-42F3CCD10462}"/>
              </a:ext>
            </a:extLst>
          </p:cNvPr>
          <p:cNvSpPr>
            <a:spLocks noGrp="1"/>
          </p:cNvSpPr>
          <p:nvPr>
            <p:ph type="title"/>
          </p:nvPr>
        </p:nvSpPr>
        <p:spPr>
          <a:xfrm>
            <a:off x="1640156" y="641363"/>
            <a:ext cx="8911687" cy="1280890"/>
          </a:xfrm>
        </p:spPr>
        <p:txBody>
          <a:bodyPr/>
          <a:lstStyle/>
          <a:p>
            <a:r>
              <a:rPr lang="en-US" b="1" dirty="0">
                <a:latin typeface="Times New Roman" panose="02020603050405020304" pitchFamily="18" charset="0"/>
                <a:cs typeface="Times New Roman" panose="02020603050405020304" pitchFamily="18" charset="0"/>
              </a:rPr>
              <a:t>Libraries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D67B8D-6FC3-4504-BFF9-9FD6A1706BBA}"/>
              </a:ext>
            </a:extLst>
          </p:cNvPr>
          <p:cNvSpPr>
            <a:spLocks noGrp="1"/>
          </p:cNvSpPr>
          <p:nvPr>
            <p:ph idx="1"/>
          </p:nvPr>
        </p:nvSpPr>
        <p:spPr>
          <a:xfrm>
            <a:off x="682774" y="1460739"/>
            <a:ext cx="11273437" cy="5172973"/>
          </a:xfrm>
        </p:spPr>
        <p:txBody>
          <a:bodyPr>
            <a:normAutofit lnSpcReduction="10000"/>
          </a:bodyPr>
          <a:lstStyle/>
          <a:p>
            <a:r>
              <a:rPr lang="en-US" sz="2000" b="1" dirty="0">
                <a:solidFill>
                  <a:schemeClr val="tx1"/>
                </a:solidFill>
                <a:latin typeface="Times New Roman" panose="02020603050405020304" pitchFamily="18" charset="0"/>
                <a:cs typeface="Times New Roman" panose="02020603050405020304" pitchFamily="18" charset="0"/>
              </a:rPr>
              <a:t>Pandas</a:t>
            </a:r>
            <a:r>
              <a:rPr lang="en-US" sz="2000" dirty="0">
                <a:solidFill>
                  <a:schemeClr val="tx1"/>
                </a:solidFill>
                <a:latin typeface="Times New Roman" panose="02020603050405020304" pitchFamily="18" charset="0"/>
                <a:cs typeface="Times New Roman" panose="02020603050405020304" pitchFamily="18" charset="0"/>
              </a:rPr>
              <a:t> is an open source, BSD-licensed library providing high-performance, easy-to-use data structures and data analysis tools for the python programming language.</a:t>
            </a:r>
            <a:endParaRPr lang="en-IN"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Pandas is mainly used for Machine Learning in form of data frames. Pandas allow importing data of various file formats such as csv, excel etc. Pandas allows various data manipulation operations such as </a:t>
            </a:r>
            <a:r>
              <a:rPr lang="en-US" sz="2000" dirty="0" err="1">
                <a:solidFill>
                  <a:schemeClr val="tx1"/>
                </a:solidFill>
                <a:latin typeface="Times New Roman" panose="02020603050405020304" pitchFamily="18" charset="0"/>
                <a:cs typeface="Times New Roman" panose="02020603050405020304" pitchFamily="18" charset="0"/>
              </a:rPr>
              <a:t>groupby</a:t>
            </a:r>
            <a:r>
              <a:rPr lang="en-US" sz="2000" dirty="0">
                <a:solidFill>
                  <a:schemeClr val="tx1"/>
                </a:solidFill>
                <a:latin typeface="Times New Roman" panose="02020603050405020304" pitchFamily="18" charset="0"/>
                <a:cs typeface="Times New Roman" panose="02020603050405020304" pitchFamily="18" charset="0"/>
              </a:rPr>
              <a:t>, join, merge, melt, concatenation as well as data cleaning features such as filling, replacing or imputing null values.</a:t>
            </a:r>
            <a:endParaRPr lang="en-IN" sz="2000" dirty="0">
              <a:solidFill>
                <a:schemeClr val="tx1"/>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NumPy</a:t>
            </a:r>
            <a:r>
              <a:rPr lang="en-US" sz="2000" dirty="0">
                <a:solidFill>
                  <a:schemeClr val="tx1"/>
                </a:solidFill>
                <a:latin typeface="Times New Roman" panose="02020603050405020304" pitchFamily="18" charset="0"/>
                <a:cs typeface="Times New Roman" panose="02020603050405020304" pitchFamily="18" charset="0"/>
              </a:rPr>
              <a:t> enriches the programming language Python with powerful data structures, implementing multi-dimensional arrays and matrices. These data structures guarantee efficient calculations with matrices and arrays. </a:t>
            </a:r>
          </a:p>
          <a:p>
            <a:r>
              <a:rPr lang="en-US" sz="2000" dirty="0">
                <a:solidFill>
                  <a:schemeClr val="tx1"/>
                </a:solidFill>
                <a:latin typeface="Times New Roman" panose="02020603050405020304" pitchFamily="18" charset="0"/>
                <a:cs typeface="Times New Roman" panose="02020603050405020304" pitchFamily="18" charset="0"/>
              </a:rPr>
              <a:t>The core functionality of NumPy is its "</a:t>
            </a:r>
            <a:r>
              <a:rPr lang="en-US" sz="2000" dirty="0" err="1">
                <a:solidFill>
                  <a:schemeClr val="tx1"/>
                </a:solidFill>
                <a:latin typeface="Times New Roman" panose="02020603050405020304" pitchFamily="18" charset="0"/>
                <a:cs typeface="Times New Roman" panose="02020603050405020304" pitchFamily="18" charset="0"/>
              </a:rPr>
              <a:t>ndarray</a:t>
            </a:r>
            <a:r>
              <a:rPr lang="en-US" sz="2000" dirty="0">
                <a:solidFill>
                  <a:schemeClr val="tx1"/>
                </a:solidFill>
                <a:latin typeface="Times New Roman" panose="02020603050405020304" pitchFamily="18" charset="0"/>
                <a:cs typeface="Times New Roman" panose="02020603050405020304" pitchFamily="18" charset="0"/>
              </a:rPr>
              <a:t>", for </a:t>
            </a:r>
            <a:r>
              <a:rPr lang="en-US" sz="2000" i="1" dirty="0">
                <a:solidFill>
                  <a:schemeClr val="tx1"/>
                </a:solidFill>
                <a:latin typeface="Times New Roman" panose="02020603050405020304" pitchFamily="18" charset="0"/>
                <a:cs typeface="Times New Roman" panose="02020603050405020304" pitchFamily="18" charset="0"/>
              </a:rPr>
              <a:t>n</a:t>
            </a:r>
            <a:r>
              <a:rPr lang="en-US" sz="2000" dirty="0">
                <a:solidFill>
                  <a:schemeClr val="tx1"/>
                </a:solidFill>
                <a:latin typeface="Times New Roman" panose="02020603050405020304" pitchFamily="18" charset="0"/>
                <a:cs typeface="Times New Roman" panose="02020603050405020304" pitchFamily="18" charset="0"/>
              </a:rPr>
              <a:t>-dimensional array, data structure. These arrays are </a:t>
            </a:r>
            <a:r>
              <a:rPr lang="en-US" sz="2000" dirty="0" err="1">
                <a:solidFill>
                  <a:schemeClr val="tx1"/>
                </a:solidFill>
                <a:latin typeface="Times New Roman" panose="02020603050405020304" pitchFamily="18" charset="0"/>
                <a:cs typeface="Times New Roman" panose="02020603050405020304" pitchFamily="18" charset="0"/>
              </a:rPr>
              <a:t>strided</a:t>
            </a:r>
            <a:r>
              <a:rPr lang="en-US" sz="2000" dirty="0">
                <a:solidFill>
                  <a:schemeClr val="tx1"/>
                </a:solidFill>
                <a:latin typeface="Times New Roman" panose="02020603050405020304" pitchFamily="18" charset="0"/>
                <a:cs typeface="Times New Roman" panose="02020603050405020304" pitchFamily="18" charset="0"/>
              </a:rPr>
              <a:t> views on memory. </a:t>
            </a:r>
          </a:p>
          <a:p>
            <a:r>
              <a:rPr lang="en-US" sz="2000" b="1" dirty="0">
                <a:solidFill>
                  <a:schemeClr val="tx1"/>
                </a:solidFill>
                <a:latin typeface="Times New Roman" panose="02020603050405020304" pitchFamily="18" charset="0"/>
                <a:cs typeface="Times New Roman" panose="02020603050405020304" pitchFamily="18" charset="0"/>
              </a:rPr>
              <a:t>Matplotlib</a:t>
            </a:r>
            <a:r>
              <a:rPr lang="en-US" sz="2000" dirty="0">
                <a:solidFill>
                  <a:schemeClr val="tx1"/>
                </a:solidFill>
                <a:latin typeface="Times New Roman" panose="02020603050405020304" pitchFamily="18" charset="0"/>
                <a:cs typeface="Times New Roman" panose="02020603050405020304" pitchFamily="18" charset="0"/>
              </a:rPr>
              <a:t> is a Python 2D plotting library which produces publication quality figures in a variety of hardcopy formats and interactive environments across platforms. </a:t>
            </a:r>
          </a:p>
          <a:p>
            <a:r>
              <a:rPr lang="en-US" sz="2000" dirty="0">
                <a:solidFill>
                  <a:schemeClr val="tx1"/>
                </a:solidFill>
                <a:latin typeface="Times New Roman" panose="02020603050405020304" pitchFamily="18" charset="0"/>
                <a:cs typeface="Times New Roman" panose="02020603050405020304" pitchFamily="18" charset="0"/>
              </a:rPr>
              <a:t>Matplotlib is an amazing visualization library in Python for 2D plots of arrays. Matplotlib is a multi-platform data visualization library built on NumPy arrays and designed to work with the broader SciPy stack.</a:t>
            </a:r>
            <a:endParaRPr lang="en-IN" sz="20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6569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974E-70B5-49C1-ABDF-71A63402C680}"/>
              </a:ext>
            </a:extLst>
          </p:cNvPr>
          <p:cNvSpPr>
            <a:spLocks noGrp="1"/>
          </p:cNvSpPr>
          <p:nvPr>
            <p:ph type="title"/>
          </p:nvPr>
        </p:nvSpPr>
        <p:spPr>
          <a:xfrm>
            <a:off x="1721657" y="580978"/>
            <a:ext cx="8911687" cy="1280890"/>
          </a:xfrm>
        </p:spPr>
        <p:txBody>
          <a:bodyPr/>
          <a:lstStyle/>
          <a:p>
            <a:r>
              <a:rPr lang="en-US" b="1" dirty="0">
                <a:latin typeface="Times New Roman" panose="02020603050405020304" pitchFamily="18" charset="0"/>
                <a:cs typeface="Times New Roman" panose="02020603050405020304" pitchFamily="18" charset="0"/>
              </a:rPr>
              <a:t>Libraries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26C07C-8733-4D21-BDDE-A68F44E004A9}"/>
              </a:ext>
            </a:extLst>
          </p:cNvPr>
          <p:cNvSpPr>
            <a:spLocks noGrp="1"/>
          </p:cNvSpPr>
          <p:nvPr>
            <p:ph idx="1"/>
          </p:nvPr>
        </p:nvSpPr>
        <p:spPr>
          <a:xfrm>
            <a:off x="656894" y="1365848"/>
            <a:ext cx="11109535" cy="5121215"/>
          </a:xfrm>
        </p:spPr>
        <p:txBody>
          <a:bodyPr>
            <a:normAutofit/>
          </a:bodyPr>
          <a:lstStyle/>
          <a:p>
            <a:r>
              <a:rPr lang="en-US" sz="2200" b="1" dirty="0" err="1">
                <a:solidFill>
                  <a:schemeClr val="tx1"/>
                </a:solidFill>
                <a:latin typeface="Times New Roman" panose="02020603050405020304" pitchFamily="18" charset="0"/>
                <a:cs typeface="Times New Roman" panose="02020603050405020304" pitchFamily="18" charset="0"/>
              </a:rPr>
              <a:t>Scikit</a:t>
            </a:r>
            <a:r>
              <a:rPr lang="en-US" sz="2200" b="1" dirty="0">
                <a:solidFill>
                  <a:schemeClr val="tx1"/>
                </a:solidFill>
                <a:latin typeface="Times New Roman" panose="02020603050405020304" pitchFamily="18" charset="0"/>
                <a:cs typeface="Times New Roman" panose="02020603050405020304" pitchFamily="18" charset="0"/>
              </a:rPr>
              <a:t>-learn</a:t>
            </a:r>
            <a:r>
              <a:rPr lang="en-US" sz="2200" dirty="0">
                <a:solidFill>
                  <a:schemeClr val="tx1"/>
                </a:solidFill>
                <a:latin typeface="Times New Roman" panose="02020603050405020304" pitchFamily="18" charset="0"/>
                <a:cs typeface="Times New Roman" panose="02020603050405020304" pitchFamily="18" charset="0"/>
              </a:rPr>
              <a:t> (formerly </a:t>
            </a:r>
            <a:r>
              <a:rPr lang="en-US" sz="2200" dirty="0" err="1">
                <a:solidFill>
                  <a:schemeClr val="tx1"/>
                </a:solidFill>
                <a:latin typeface="Times New Roman" panose="02020603050405020304" pitchFamily="18" charset="0"/>
                <a:cs typeface="Times New Roman" panose="02020603050405020304" pitchFamily="18" charset="0"/>
              </a:rPr>
              <a:t>scikits.learn</a:t>
            </a:r>
            <a:r>
              <a:rPr lang="en-US" sz="2200" dirty="0">
                <a:solidFill>
                  <a:schemeClr val="tx1"/>
                </a:solidFill>
                <a:latin typeface="Times New Roman" panose="02020603050405020304" pitchFamily="18" charset="0"/>
                <a:cs typeface="Times New Roman" panose="02020603050405020304" pitchFamily="18" charset="0"/>
              </a:rPr>
              <a:t>) is a free software machine learning library for the Python programming language.</a:t>
            </a:r>
          </a:p>
          <a:p>
            <a:r>
              <a:rPr lang="en-US" sz="2200" dirty="0">
                <a:solidFill>
                  <a:schemeClr val="tx1"/>
                </a:solidFill>
                <a:latin typeface="Times New Roman" panose="02020603050405020304" pitchFamily="18" charset="0"/>
                <a:cs typeface="Times New Roman" panose="02020603050405020304" pitchFamily="18" charset="0"/>
              </a:rPr>
              <a:t>It features various classification, regression and clustering algorithms including support vector machines, random forests, gradient boosting, k-means and DBSCAN, and is designed to interoperate with the Python numerical and scientific libraries NumPy and SciPy. Simple and efficient tools for data mining and data analysis.</a:t>
            </a:r>
          </a:p>
          <a:p>
            <a:pPr lvl="0"/>
            <a:r>
              <a:rPr lang="en-US" sz="2200" dirty="0">
                <a:solidFill>
                  <a:schemeClr val="tx1"/>
                </a:solidFill>
                <a:latin typeface="Times New Roman" panose="02020603050405020304" pitchFamily="18" charset="0"/>
                <a:cs typeface="Times New Roman" panose="02020603050405020304" pitchFamily="18" charset="0"/>
              </a:rPr>
              <a:t>Accessible to everybody, and reusable in various contexts</a:t>
            </a:r>
            <a:endParaRPr lang="en-IN" sz="2200" dirty="0">
              <a:solidFill>
                <a:schemeClr val="tx1"/>
              </a:solidFill>
              <a:latin typeface="Times New Roman" panose="02020603050405020304" pitchFamily="18" charset="0"/>
              <a:cs typeface="Times New Roman" panose="02020603050405020304" pitchFamily="18" charset="0"/>
            </a:endParaRPr>
          </a:p>
          <a:p>
            <a:pPr lvl="0"/>
            <a:r>
              <a:rPr lang="en-US" sz="2200" dirty="0">
                <a:solidFill>
                  <a:schemeClr val="tx1"/>
                </a:solidFill>
                <a:latin typeface="Times New Roman" panose="02020603050405020304" pitchFamily="18" charset="0"/>
                <a:cs typeface="Times New Roman" panose="02020603050405020304" pitchFamily="18" charset="0"/>
              </a:rPr>
              <a:t>Built on NumPy, SciPy, and matplotlib</a:t>
            </a:r>
            <a:endParaRPr lang="en-IN" sz="2200" dirty="0">
              <a:solidFill>
                <a:schemeClr val="tx1"/>
              </a:solidFill>
              <a:latin typeface="Times New Roman" panose="02020603050405020304" pitchFamily="18" charset="0"/>
              <a:cs typeface="Times New Roman" panose="02020603050405020304" pitchFamily="18" charset="0"/>
            </a:endParaRPr>
          </a:p>
          <a:p>
            <a:pPr lvl="0"/>
            <a:r>
              <a:rPr lang="en-US" sz="2200" dirty="0">
                <a:solidFill>
                  <a:schemeClr val="tx1"/>
                </a:solidFill>
                <a:latin typeface="Times New Roman" panose="02020603050405020304" pitchFamily="18" charset="0"/>
                <a:cs typeface="Times New Roman" panose="02020603050405020304" pitchFamily="18" charset="0"/>
              </a:rPr>
              <a:t>Open source, commercially usable - BSD license</a:t>
            </a:r>
          </a:p>
          <a:p>
            <a:r>
              <a:rPr lang="en-US" sz="2200" dirty="0">
                <a:solidFill>
                  <a:schemeClr val="tx1"/>
                </a:solidFill>
                <a:latin typeface="Times New Roman" panose="02020603050405020304" pitchFamily="18" charset="0"/>
                <a:cs typeface="Times New Roman" panose="02020603050405020304" pitchFamily="18" charset="0"/>
              </a:rPr>
              <a:t>Classification - Identifying to which category an object belongs to.</a:t>
            </a:r>
            <a:endParaRPr lang="en-IN"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Regression </a:t>
            </a:r>
            <a:r>
              <a:rPr lang="en-US" sz="2200" b="1"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Predicting a continuous-valued attribute associated with an object.</a:t>
            </a:r>
            <a:endParaRPr lang="en-IN"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Clustering</a:t>
            </a:r>
            <a:r>
              <a:rPr lang="en-US" sz="2200" b="1"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Automatic grouping of similar objects into sets.</a:t>
            </a:r>
            <a:endParaRPr lang="en-IN" sz="2200" dirty="0">
              <a:solidFill>
                <a:schemeClr val="tx1"/>
              </a:solidFill>
              <a:latin typeface="Times New Roman" panose="02020603050405020304" pitchFamily="18" charset="0"/>
              <a:cs typeface="Times New Roman" panose="02020603050405020304" pitchFamily="18" charset="0"/>
            </a:endParaRPr>
          </a:p>
          <a:p>
            <a:pPr lvl="0"/>
            <a:endParaRPr lang="en-IN" dirty="0">
              <a:solidFill>
                <a:schemeClr val="tx1"/>
              </a:solidFill>
            </a:endParaRPr>
          </a:p>
          <a:p>
            <a:pPr marL="0" indent="0">
              <a:buNone/>
            </a:pPr>
            <a:endParaRPr lang="en-IN" dirty="0"/>
          </a:p>
          <a:p>
            <a:endParaRPr lang="en-IN" dirty="0"/>
          </a:p>
        </p:txBody>
      </p:sp>
    </p:spTree>
    <p:extLst>
      <p:ext uri="{BB962C8B-B14F-4D97-AF65-F5344CB8AC3E}">
        <p14:creationId xmlns:p14="http://schemas.microsoft.com/office/powerpoint/2010/main" val="195042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6AA5-6BF7-4B9B-B4CD-F56151CB42C7}"/>
              </a:ext>
            </a:extLst>
          </p:cNvPr>
          <p:cNvSpPr>
            <a:spLocks noGrp="1"/>
          </p:cNvSpPr>
          <p:nvPr>
            <p:ph type="title"/>
          </p:nvPr>
        </p:nvSpPr>
        <p:spPr>
          <a:xfrm>
            <a:off x="1640156" y="598231"/>
            <a:ext cx="8911687" cy="1280890"/>
          </a:xfrm>
        </p:spPr>
        <p:txBody>
          <a:bodyPr/>
          <a:lstStyle/>
          <a:p>
            <a:r>
              <a:rPr lang="en-US" b="1" dirty="0">
                <a:latin typeface="Times New Roman" panose="02020603050405020304" pitchFamily="18" charset="0"/>
                <a:cs typeface="Times New Roman" panose="02020603050405020304" pitchFamily="18" charset="0"/>
              </a:rPr>
              <a:t>Dataset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157B25-E98B-438E-AF23-FF4CD403B2C5}"/>
              </a:ext>
            </a:extLst>
          </p:cNvPr>
          <p:cNvSpPr>
            <a:spLocks noGrp="1"/>
          </p:cNvSpPr>
          <p:nvPr>
            <p:ph idx="1"/>
          </p:nvPr>
        </p:nvSpPr>
        <p:spPr>
          <a:xfrm>
            <a:off x="362310" y="1302588"/>
            <a:ext cx="11568022" cy="5434641"/>
          </a:xfrm>
        </p:spPr>
        <p:txBody>
          <a:bodyPr>
            <a:normAutofit fontScale="77500" lnSpcReduction="20000"/>
          </a:bodyPr>
          <a:lstStyle/>
          <a:p>
            <a:r>
              <a:rPr lang="en-IN" sz="2300" dirty="0">
                <a:solidFill>
                  <a:schemeClr val="tx1"/>
                </a:solidFill>
                <a:latin typeface="Times New Roman" panose="02020603050405020304" pitchFamily="18" charset="0"/>
                <a:cs typeface="Times New Roman" panose="02020603050405020304" pitchFamily="18" charset="0"/>
              </a:rPr>
              <a:t>Dataset is the most important step for solving any Machine Learning problem. The dataset we used is “Housing_Modified.csv”, which consists of Price of house and the various factors that affect the price. </a:t>
            </a:r>
          </a:p>
          <a:p>
            <a:r>
              <a:rPr lang="en-IN" sz="2300" dirty="0">
                <a:solidFill>
                  <a:schemeClr val="tx1"/>
                </a:solidFill>
                <a:latin typeface="Times New Roman" panose="02020603050405020304" pitchFamily="18" charset="0"/>
                <a:cs typeface="Times New Roman" panose="02020603050405020304" pitchFamily="18" charset="0"/>
              </a:rPr>
              <a:t>The dataset is maintained in a CSV File(Comma Separated Values) and we use this file to perform analysis of the data.</a:t>
            </a:r>
          </a:p>
          <a:p>
            <a:endParaRPr lang="en-IN" sz="2300" dirty="0">
              <a:solidFill>
                <a:schemeClr val="tx1"/>
              </a:solidFill>
              <a:latin typeface="Times New Roman" panose="02020603050405020304" pitchFamily="18" charset="0"/>
              <a:cs typeface="Times New Roman" panose="02020603050405020304" pitchFamily="18" charset="0"/>
            </a:endParaRPr>
          </a:p>
          <a:p>
            <a:pPr marL="6350" indent="-6350">
              <a:lnSpc>
                <a:spcPct val="103000"/>
              </a:lnSpc>
              <a:spcAft>
                <a:spcPts val="20"/>
              </a:spcAft>
            </a:pP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Columns of the dataset are:</a:t>
            </a:r>
          </a:p>
          <a:p>
            <a:pPr lvl="1">
              <a:lnSpc>
                <a:spcPct val="103000"/>
              </a:lnSpc>
              <a:buFont typeface="Symbol" panose="05050102010706020507" pitchFamily="18" charset="2"/>
              <a:buChar char=""/>
            </a:pP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price (in USD)</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lotsize</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(in Sq. Metres)</a:t>
            </a:r>
          </a:p>
          <a:p>
            <a:pPr lvl="1">
              <a:lnSpc>
                <a:spcPct val="103000"/>
              </a:lnSpc>
              <a:buFont typeface="Symbol" panose="05050102010706020507" pitchFamily="18" charset="2"/>
              <a:buChar char=""/>
            </a:pP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bedrooms (No. of bedrooms -1, 2,3..)</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bathrms</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(No. of bathrooms -1, 2,..)</a:t>
            </a:r>
          </a:p>
          <a:p>
            <a:pPr lvl="1">
              <a:lnSpc>
                <a:spcPct val="103000"/>
              </a:lnSpc>
              <a:buFont typeface="Symbol" panose="05050102010706020507" pitchFamily="18" charset="2"/>
              <a:buChar char=""/>
            </a:pP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stories (Categorial values like </a:t>
            </a: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One,Two,Three</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lvl="1">
              <a:lnSpc>
                <a:spcPct val="103000"/>
              </a:lnSpc>
              <a:buFont typeface="Symbol" panose="05050102010706020507" pitchFamily="18" charset="2"/>
              <a:buChar char=""/>
            </a:pP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driveway (Binary Categorical values like yes/no)</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recroom</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(Binary Categorical values like yes/no)</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fullbase</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(Binary Categorical values like yes/no)</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gashw</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(Binary Categorical values like yes/no)</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airco</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(Binary Categorical values like yes/no)</a:t>
            </a:r>
          </a:p>
          <a:p>
            <a:pPr lvl="1">
              <a:lnSpc>
                <a:spcPct val="103000"/>
              </a:lnSpc>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garagepl</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(No. of garage place -0,1, 2)</a:t>
            </a:r>
          </a:p>
          <a:p>
            <a:pPr lvl="1">
              <a:lnSpc>
                <a:spcPct val="103000"/>
              </a:lnSpc>
              <a:spcAft>
                <a:spcPts val="20"/>
              </a:spcAft>
              <a:buFont typeface="Symbol" panose="05050102010706020507" pitchFamily="18" charset="2"/>
              <a:buChar char=""/>
            </a:pPr>
            <a:r>
              <a:rPr lang="en-IN" sz="19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prefarea</a:t>
            </a:r>
            <a:r>
              <a:rPr lang="en-IN" sz="19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(Binary Categorical values like yes/no)</a:t>
            </a:r>
          </a:p>
          <a:p>
            <a:pPr marL="0" indent="0">
              <a:buNone/>
            </a:pPr>
            <a:endParaRPr lang="en-IN" dirty="0"/>
          </a:p>
        </p:txBody>
      </p:sp>
    </p:spTree>
    <p:extLst>
      <p:ext uri="{BB962C8B-B14F-4D97-AF65-F5344CB8AC3E}">
        <p14:creationId xmlns:p14="http://schemas.microsoft.com/office/powerpoint/2010/main" val="10295117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 design</Template>
  <TotalTime>0</TotalTime>
  <Words>3131</Words>
  <Application>Microsoft Office PowerPoint</Application>
  <PresentationFormat>Widescreen</PresentationFormat>
  <Paragraphs>224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Symbol</vt:lpstr>
      <vt:lpstr>Times New Roman</vt:lpstr>
      <vt:lpstr>Wingdings</vt:lpstr>
      <vt:lpstr>Wingdings 3</vt:lpstr>
      <vt:lpstr>Wisp</vt:lpstr>
      <vt:lpstr>House Price Prediction</vt:lpstr>
      <vt:lpstr>INTRODUCTION</vt:lpstr>
      <vt:lpstr>OBJECTIVE</vt:lpstr>
      <vt:lpstr>METHODOLOGY</vt:lpstr>
      <vt:lpstr>KDD (Knowledge Discovery Process)  </vt:lpstr>
      <vt:lpstr>Tools</vt:lpstr>
      <vt:lpstr>Libraries</vt:lpstr>
      <vt:lpstr>Libraries</vt:lpstr>
      <vt:lpstr>Dataset</vt:lpstr>
      <vt:lpstr>Dataset </vt:lpstr>
      <vt:lpstr>PowerPoint Presentation</vt:lpstr>
      <vt:lpstr>Data Description</vt:lpstr>
      <vt:lpstr>Data Visualization and Pre-processing</vt:lpstr>
      <vt:lpstr>PowerPoint Presentation</vt:lpstr>
      <vt:lpstr>One Hot Encoding</vt:lpstr>
      <vt:lpstr>Generation of Heatmap</vt:lpstr>
      <vt:lpstr>Multivariate Regression</vt:lpstr>
      <vt:lpstr>Multicollinearity and VIF</vt:lpstr>
      <vt:lpstr>Train_Test_Split</vt:lpstr>
      <vt:lpstr>Fig-08: Train_Test_Split And Case of fitting</vt:lpstr>
      <vt:lpstr>OLS Model</vt:lpstr>
      <vt:lpstr>PowerPoint Presentation</vt:lpstr>
      <vt:lpstr>Prediction</vt:lpstr>
      <vt:lpstr>Accuracy</vt:lpstr>
      <vt:lpstr>Future Scope</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2019-10-01T19:01:38Z</dcterms:created>
  <dcterms:modified xsi:type="dcterms:W3CDTF">2020-05-24T14:29:41Z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